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  <p:sldMasterId id="21474836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</p:sldIdLst>
  <p:sldSz cy="5143500" cx="9144000"/>
  <p:notesSz cx="6858000" cy="9144000"/>
  <p:embeddedFontLst>
    <p:embeddedFont>
      <p:font typeface="Roboto Medium"/>
      <p:regular r:id="rId140"/>
      <p:bold r:id="rId141"/>
      <p:italic r:id="rId142"/>
      <p:boldItalic r:id="rId143"/>
    </p:embeddedFont>
    <p:embeddedFont>
      <p:font typeface="Roboto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D39F69-E6C0-4749-8CA7-EA2288E0D66C}">
  <a:tblStyle styleId="{53D39F69-E6C0-4749-8CA7-EA2288E0D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69C4CC9-443F-4CF0-8ACC-3FBA82FE35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143" Type="http://schemas.openxmlformats.org/officeDocument/2006/relationships/font" Target="fonts/RobotoMedium-boldItalic.fntdata"/><Relationship Id="rId142" Type="http://schemas.openxmlformats.org/officeDocument/2006/relationships/font" Target="fonts/RobotoMedium-italic.fntdata"/><Relationship Id="rId141" Type="http://schemas.openxmlformats.org/officeDocument/2006/relationships/font" Target="fonts/RobotoMedium-bold.fntdata"/><Relationship Id="rId140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Roboto-boldItalic.fntdata"/><Relationship Id="rId6" Type="http://schemas.openxmlformats.org/officeDocument/2006/relationships/slideMaster" Target="slideMasters/slideMaster2.xml"/><Relationship Id="rId146" Type="http://schemas.openxmlformats.org/officeDocument/2006/relationships/font" Target="fonts/Roboto-italic.fntdata"/><Relationship Id="rId7" Type="http://schemas.openxmlformats.org/officeDocument/2006/relationships/slideMaster" Target="slideMasters/slideMaster3.xml"/><Relationship Id="rId145" Type="http://schemas.openxmlformats.org/officeDocument/2006/relationships/font" Target="fonts/Roboto-bold.fntdata"/><Relationship Id="rId8" Type="http://schemas.openxmlformats.org/officeDocument/2006/relationships/notesMaster" Target="notesMasters/notesMaster1.xml"/><Relationship Id="rId144" Type="http://schemas.openxmlformats.org/officeDocument/2006/relationships/font" Target="fonts/Roboto-regular.fntdata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956634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1956634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4bc771144eb0e7b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4bc771144eb0e7b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4bc771144eb0e7b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4bc771144eb0e7b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4bc771144eb0e7b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4bc771144eb0e7b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4bc771144eb0e7b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4bc771144eb0e7b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bc771144eb0e7b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bc771144eb0e7b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4bc771144eb0e7b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4bc771144eb0e7b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4bc771144eb0e7b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4bc771144eb0e7b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4bc771144eb0e7b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4bc771144eb0e7b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4bc771144eb0e7b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4bc771144eb0e7b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4bc771144eb0e7b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4bc771144eb0e7b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1956634c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1956634c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bc771144eb0e7b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bc771144eb0e7b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4bc771144eb0e7b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4bc771144eb0e7b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4bc771144eb0e7b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4bc771144eb0e7b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4bc771144eb0e7b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4bc771144eb0e7b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4bc771144eb0e7b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4bc771144eb0e7b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4bc771144eb0e7b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4bc771144eb0e7b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4bc771144eb0e7b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4bc771144eb0e7b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4bc771144eb0e7b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4bc771144eb0e7b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4bc771144eb0e7b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4bc771144eb0e7b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4bc771144eb0e7b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4bc771144eb0e7b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1956634c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1956634c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4bc771144eb0e7b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4bc771144eb0e7b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4bc771144eb0e7b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4bc771144eb0e7b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4bc771144eb0e7b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4bc771144eb0e7b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4bc771144eb0e7b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4bc771144eb0e7b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4bc771144eb0e7b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4bc771144eb0e7b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4bc771144eb0e7b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4bc771144eb0e7b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4bc771144eb0e7b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4bc771144eb0e7b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4bc771144eb0e7b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4bc771144eb0e7b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4bc771144eb0e7b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4bc771144eb0e7b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4bc771144eb0e7b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4bc771144eb0e7b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1956634c4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1956634c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4bc771144eb0e7b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4bc771144eb0e7b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4bc771144eb0e7b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4bc771144eb0e7b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1956634c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1956634c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1956634c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1956634c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1956634c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1956634c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1956634c4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1956634c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1956634c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1956634c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1956634c4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1956634c4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1956634c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1956634c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1956634c4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1956634c4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1956634c4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a1956634c4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1956634c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1956634c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1956634c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1956634c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 chaining: må lagre den originale nøkkelen (aka nøkkelen som blir hashet) i selve cellen som holder på hash-verdien. Om ikke kan man ikke finne ut hvilket element det er i den lenkede listen!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garantere konstant kjøretid med custom hash-funkjson!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1956634c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1956634c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a1956634c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a1956634c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1956634c4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1956634c4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a1956634c4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a1956634c4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a1956634c4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a1956634c4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1956634c4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1956634c4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1956634c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1956634c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1956634c4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1956634c4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1956634c4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1956634c4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bc771144eb0e7b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bc771144eb0e7b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bc771144eb0e7b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4bc771144eb0e7b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4bc771144eb0e7b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4bc771144eb0e7b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bc771144eb0e7b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bc771144eb0e7b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4bc771144eb0e7b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4bc771144eb0e7b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bc771144eb0e7b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bc771144eb0e7b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bc771144eb0e7b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4bc771144eb0e7b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bc771144eb0e7b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bc771144eb0e7b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1956634c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1956634c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bc771144eb0e7b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bc771144eb0e7b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bc771144eb0e7b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bc771144eb0e7b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4bc771144eb0e7b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4bc771144eb0e7b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sort fungerer ikke akkurat slik som vist i animasjonen, men nesten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bc771144eb0e7b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bc771144eb0e7b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bc771144eb0e7b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bc771144eb0e7b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bc771144eb0e7b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bc771144eb0e7b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Dette bryter med “fartsgrensen” vår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bc771144eb0e7b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bc771144eb0e7b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Løsning: Heapsort løser det generelle sorteringsproblemet (sortering ved sammenlig-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ning), mens Radix-Sort løser et spesialtilfelle som kan løses mer effektivt.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c771144eb0e7b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bc771144eb0e7b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Løsning: spesialtilfelle av bucket-sort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bc771144eb0e7b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bc771144eb0e7b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Løsning: spesialtilfelle av bucket-sort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a1956634c4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a1956634c4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1956634c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1956634c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a1956634c4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a1956634c4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a1956634c4_0_1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a1956634c4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1956634c4_0_1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1956634c4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a1956634c4_0_13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a1956634c4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1956634c4_0_1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1956634c4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1956634c4_0_14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1956634c4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1956634c4_0_14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1956634c4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1956634c4_0_14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a1956634c4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1956634c4_0_14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1956634c4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1956634c4_0_14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1956634c4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1956634c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1956634c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a1956634c4_0_14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a1956634c4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956634c4_0_15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956634c4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a1956634c4_0_1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a1956634c4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a1956634c4_0_15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a1956634c4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a1956634c4_0_15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a1956634c4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a1956634c4_0_15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a1956634c4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a1956634c4_0_15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a1956634c4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a1956634c4_0_15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a1956634c4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1956634c4_0_15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1956634c4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1956634c4_0_15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1956634c4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956634c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1956634c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1956634c4_0_15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a1956634c4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1956634c4_0_16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a1956634c4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1956634c4_0_16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1956634c4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a1956634c4_0_16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a1956634c4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a1956634c4_0_16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a1956634c4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Svar: ikke overlappende delproblemer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1956634c4_0_16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1956634c4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a1956634c4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a1956634c4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C[i, w] = max{ v</a:t>
            </a:r>
            <a:r>
              <a:rPr baseline="-25000" lang="en"/>
              <a:t>i</a:t>
            </a:r>
            <a:r>
              <a:rPr lang="en"/>
              <a:t> + c[i - 1, w - w</a:t>
            </a:r>
            <a:r>
              <a:rPr baseline="-25000" lang="en"/>
              <a:t>i</a:t>
            </a:r>
            <a:r>
              <a:rPr lang="en"/>
              <a:t>], </a:t>
            </a:r>
            <a:r>
              <a:rPr lang="en">
                <a:solidFill>
                  <a:schemeClr val="dk1"/>
                </a:solidFill>
              </a:rPr>
              <a:t>c[i - 1, w]</a:t>
            </a:r>
            <a:r>
              <a:rPr lang="en"/>
              <a:t> }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4bc771144eb0e7b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4bc771144eb0e7b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4bc771144eb0e7b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4bc771144eb0e7b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bc771144eb0e7b0_1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bc771144eb0e7b0_1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1956634c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1956634c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4bc771144eb0e7b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4bc771144eb0e7b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4bc771144eb0e7b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4bc771144eb0e7b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4bc771144eb0e7b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4bc771144eb0e7b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4bc771144eb0e7b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4bc771144eb0e7b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bc771144eb0e7b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4bc771144eb0e7b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4bc771144eb0e7b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4bc771144eb0e7b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bc771144eb0e7b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4bc771144eb0e7b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4bc771144eb0e7b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4bc771144eb0e7b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bc771144eb0e7b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bc771144eb0e7b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4bc771144eb0e7b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4bc771144eb0e7b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1956634c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1956634c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4bc771144eb0e7b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4bc771144eb0e7b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4bc771144eb0e7b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4bc771144eb0e7b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bc771144eb0e7b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4bc771144eb0e7b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4bc771144eb0e7b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4bc771144eb0e7b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bc771144eb0e7b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4bc771144eb0e7b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bc771144eb0e7b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4bc771144eb0e7b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4bc771144eb0e7b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4bc771144eb0e7b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bc771144eb0e7b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4bc771144eb0e7b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4bc771144eb0e7b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4bc771144eb0e7b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4bc771144eb0e7b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4bc771144eb0e7b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Roboto Medium"/>
              <a:buNone/>
              <a:defRPr sz="4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–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–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»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•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26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52" name="Google Shape;152;p39"/>
          <p:cNvSpPr txBox="1"/>
          <p:nvPr/>
        </p:nvSpPr>
        <p:spPr>
          <a:xfrm>
            <a:off x="115120" y="4838278"/>
            <a:ext cx="342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t0Cq6tVNRBA&amp;t=365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pKO9UjSeLew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tiny.cc/algdatmid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gif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gif"/><Relationship Id="rId4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gif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gif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gif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Midtsemesterforelesning</a:t>
            </a:r>
            <a:endParaRPr/>
          </a:p>
        </p:txBody>
      </p:sp>
      <p:sp>
        <p:nvSpPr>
          <p:cNvPr id="158" name="Google Shape;15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Algdat 2020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idx="4294967295" type="body"/>
          </p:nvPr>
        </p:nvSpPr>
        <p:spPr>
          <a:xfrm>
            <a:off x="2447400" y="2971800"/>
            <a:ext cx="57186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Sett inn element → Sett peker til neste element i listen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49"/>
          <p:cNvCxnSpPr>
            <a:stCxn id="340" idx="0"/>
            <a:endCxn id="340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9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49"/>
          <p:cNvCxnSpPr>
            <a:stCxn id="342" idx="0"/>
            <a:endCxn id="342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9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49"/>
          <p:cNvCxnSpPr>
            <a:stCxn id="344" idx="0"/>
            <a:endCxn id="344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49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49"/>
          <p:cNvCxnSpPr>
            <a:stCxn id="346" idx="0"/>
            <a:endCxn id="346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9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49"/>
          <p:cNvCxnSpPr>
            <a:stCxn id="348" idx="0"/>
            <a:endCxn id="348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9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49"/>
          <p:cNvCxnSpPr>
            <a:stCxn id="350" idx="0"/>
            <a:endCxn id="350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9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3" name="Google Shape;353;p49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4" name="Google Shape;354;p49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5" name="Google Shape;355;p49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56" name="Google Shape;356;p49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357" name="Google Shape;357;p49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9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59" name="Google Shape;359;p49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0" name="Google Shape;360;p49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61" name="Google Shape;361;p49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62" name="Google Shape;362;p49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63" name="Google Shape;363;p49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64" name="Google Shape;364;p49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Sti: s =&gt; 1 =&gt; 4 =&gt; 3 =&gt; T</a:t>
            </a:r>
            <a:endParaRPr/>
          </a:p>
        </p:txBody>
      </p:sp>
      <p:sp>
        <p:nvSpPr>
          <p:cNvPr id="1453" name="Google Shape;1453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4" name="Google Shape;145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39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9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7" name="Google Shape;1457;p139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8" name="Google Shape;1458;p139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9" name="Google Shape;1459;p139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0" name="Google Shape;1460;p139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Sti: s =&gt; 2 =&gt; 4 =&gt; T</a:t>
            </a:r>
            <a:endParaRPr/>
          </a:p>
        </p:txBody>
      </p:sp>
      <p:sp>
        <p:nvSpPr>
          <p:cNvPr id="1466" name="Google Shape;1466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6722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0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40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0" name="Google Shape;1470;p140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1" name="Google Shape;1471;p140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2" name="Google Shape;1472;p140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3" name="Google Shape;1473;p140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4" name="Google Shape;1474;p140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5" name="Google Shape;1475;p140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6" name="Google Shape;1476;p140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41"/>
          <p:cNvSpPr txBox="1"/>
          <p:nvPr>
            <p:ph type="title"/>
          </p:nvPr>
        </p:nvSpPr>
        <p:spPr>
          <a:xfrm>
            <a:off x="4093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 fler stier: maks flyt = 19</a:t>
            </a:r>
            <a:endParaRPr/>
          </a:p>
        </p:txBody>
      </p:sp>
      <p:sp>
        <p:nvSpPr>
          <p:cNvPr id="1482" name="Google Shape;1482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3" name="Google Shape;148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41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41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6" name="Google Shape;1486;p141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7" name="Google Shape;1487;p141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8" name="Google Shape;1488;p141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9" name="Google Shape;1489;p141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90" name="Google Shape;1490;p141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91" name="Google Shape;1491;p141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92" name="Google Shape;1492;p141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42"/>
          <p:cNvSpPr txBox="1"/>
          <p:nvPr>
            <p:ph type="title"/>
          </p:nvPr>
        </p:nvSpPr>
        <p:spPr>
          <a:xfrm>
            <a:off x="4093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Minimalt kutt =  maks flyt</a:t>
            </a:r>
            <a:endParaRPr/>
          </a:p>
        </p:txBody>
      </p:sp>
      <p:sp>
        <p:nvSpPr>
          <p:cNvPr id="1498" name="Google Shape;1498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Minimalt kutt er delmengdene s = {}, t = {} slik at flyt-kapasiteten fra nodene i S til T minimal.</a:t>
            </a:r>
            <a:endParaRPr/>
          </a:p>
        </p:txBody>
      </p:sp>
      <p:pic>
        <p:nvPicPr>
          <p:cNvPr id="1499" name="Google Shape;149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42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42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2" name="Google Shape;1502;p142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3" name="Google Shape;1503;p142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4" name="Google Shape;1504;p142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5" name="Google Shape;1505;p142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6" name="Google Shape;1506;p142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7" name="Google Shape;1507;p142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8" name="Google Shape;1508;p142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3"/>
          <p:cNvSpPr txBox="1"/>
          <p:nvPr>
            <p:ph type="title"/>
          </p:nvPr>
        </p:nvSpPr>
        <p:spPr>
          <a:xfrm>
            <a:off x="4093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Minimalt kutt =  maks flyt</a:t>
            </a:r>
            <a:endParaRPr/>
          </a:p>
        </p:txBody>
      </p:sp>
      <p:sp>
        <p:nvSpPr>
          <p:cNvPr id="1514" name="Google Shape;1514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Minimalt kutt er delmengdene s = {}, t = {} slik at flyt-kapasiteten fra nodene i S til T minimal.</a:t>
            </a:r>
            <a:endParaRPr/>
          </a:p>
        </p:txBody>
      </p:sp>
      <p:pic>
        <p:nvPicPr>
          <p:cNvPr id="1515" name="Google Shape;151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3"/>
          <p:cNvSpPr txBox="1"/>
          <p:nvPr/>
        </p:nvSpPr>
        <p:spPr>
          <a:xfrm>
            <a:off x="669075" y="1582950"/>
            <a:ext cx="459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43"/>
          <p:cNvSpPr txBox="1"/>
          <p:nvPr/>
        </p:nvSpPr>
        <p:spPr>
          <a:xfrm>
            <a:off x="2481150" y="2244175"/>
            <a:ext cx="390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18" name="Google Shape;1518;p143"/>
          <p:cNvSpPr txBox="1"/>
          <p:nvPr/>
        </p:nvSpPr>
        <p:spPr>
          <a:xfrm>
            <a:off x="4098075" y="199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19" name="Google Shape;1519;p143"/>
          <p:cNvSpPr txBox="1"/>
          <p:nvPr/>
        </p:nvSpPr>
        <p:spPr>
          <a:xfrm>
            <a:off x="4056250" y="2453275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0" name="Google Shape;1520;p143"/>
          <p:cNvSpPr txBox="1"/>
          <p:nvPr/>
        </p:nvSpPr>
        <p:spPr>
          <a:xfrm>
            <a:off x="4878650" y="2592650"/>
            <a:ext cx="22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1" name="Google Shape;1521;p143"/>
          <p:cNvSpPr txBox="1"/>
          <p:nvPr/>
        </p:nvSpPr>
        <p:spPr>
          <a:xfrm>
            <a:off x="5645300" y="2132675"/>
            <a:ext cx="571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2" name="Google Shape;1522;p143"/>
          <p:cNvSpPr txBox="1"/>
          <p:nvPr/>
        </p:nvSpPr>
        <p:spPr>
          <a:xfrm>
            <a:off x="2634475" y="3359300"/>
            <a:ext cx="320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3" name="Google Shape;1523;p143"/>
          <p:cNvSpPr txBox="1"/>
          <p:nvPr/>
        </p:nvSpPr>
        <p:spPr>
          <a:xfrm>
            <a:off x="3889000" y="3610200"/>
            <a:ext cx="320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4" name="Google Shape;1524;p143"/>
          <p:cNvSpPr txBox="1"/>
          <p:nvPr/>
        </p:nvSpPr>
        <p:spPr>
          <a:xfrm>
            <a:off x="5965900" y="3205975"/>
            <a:ext cx="390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525" name="Google Shape;1525;p143"/>
          <p:cNvCxnSpPr/>
          <p:nvPr/>
        </p:nvCxnSpPr>
        <p:spPr>
          <a:xfrm>
            <a:off x="2746000" y="1881775"/>
            <a:ext cx="2676300" cy="298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43"/>
          <p:cNvSpPr txBox="1"/>
          <p:nvPr/>
        </p:nvSpPr>
        <p:spPr>
          <a:xfrm>
            <a:off x="794525" y="2704175"/>
            <a:ext cx="10314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{S, 2}</a:t>
            </a:r>
            <a:endParaRPr/>
          </a:p>
        </p:txBody>
      </p:sp>
      <p:sp>
        <p:nvSpPr>
          <p:cNvPr id="1527" name="Google Shape;1527;p143"/>
          <p:cNvSpPr txBox="1"/>
          <p:nvPr/>
        </p:nvSpPr>
        <p:spPr>
          <a:xfrm>
            <a:off x="6607100" y="1839950"/>
            <a:ext cx="17283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{1, 3, 4, T}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H2011, oppgave 2d</a:t>
            </a:r>
            <a:endParaRPr/>
          </a:p>
        </p:txBody>
      </p:sp>
      <p:pic>
        <p:nvPicPr>
          <p:cNvPr id="1533" name="Google Shape;153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175" y="914125"/>
            <a:ext cx="5783648" cy="41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6a</a:t>
            </a:r>
            <a:endParaRPr/>
          </a:p>
        </p:txBody>
      </p:sp>
      <p:pic>
        <p:nvPicPr>
          <p:cNvPr id="1539" name="Google Shape;153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5" y="1536275"/>
            <a:ext cx="8433149" cy="20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4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H2010, oppgave 6a</a:t>
            </a:r>
            <a:endParaRPr/>
          </a:p>
        </p:txBody>
      </p:sp>
      <p:sp>
        <p:nvSpPr>
          <p:cNvPr id="1551" name="Google Shape;1551;p147"/>
          <p:cNvSpPr/>
          <p:nvPr/>
        </p:nvSpPr>
        <p:spPr>
          <a:xfrm>
            <a:off x="1922650" y="2937628"/>
            <a:ext cx="473700" cy="47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552" name="Google Shape;1552;p147"/>
          <p:cNvSpPr/>
          <p:nvPr/>
        </p:nvSpPr>
        <p:spPr>
          <a:xfrm>
            <a:off x="6747635" y="2948321"/>
            <a:ext cx="473700" cy="470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553" name="Google Shape;1553;p147"/>
          <p:cNvSpPr/>
          <p:nvPr/>
        </p:nvSpPr>
        <p:spPr>
          <a:xfrm>
            <a:off x="3423266" y="1924772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47"/>
          <p:cNvSpPr/>
          <p:nvPr/>
        </p:nvSpPr>
        <p:spPr>
          <a:xfrm>
            <a:off x="3423266" y="2937628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47"/>
          <p:cNvSpPr/>
          <p:nvPr/>
        </p:nvSpPr>
        <p:spPr>
          <a:xfrm>
            <a:off x="3423266" y="3950484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47"/>
          <p:cNvSpPr/>
          <p:nvPr/>
        </p:nvSpPr>
        <p:spPr>
          <a:xfrm>
            <a:off x="5218276" y="1453975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47"/>
          <p:cNvSpPr/>
          <p:nvPr/>
        </p:nvSpPr>
        <p:spPr>
          <a:xfrm>
            <a:off x="5218276" y="2217189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47"/>
          <p:cNvSpPr/>
          <p:nvPr/>
        </p:nvSpPr>
        <p:spPr>
          <a:xfrm>
            <a:off x="5218276" y="2959004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47"/>
          <p:cNvSpPr/>
          <p:nvPr/>
        </p:nvSpPr>
        <p:spPr>
          <a:xfrm>
            <a:off x="5218276" y="3700842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47"/>
          <p:cNvSpPr/>
          <p:nvPr/>
        </p:nvSpPr>
        <p:spPr>
          <a:xfrm>
            <a:off x="5218276" y="4442668"/>
            <a:ext cx="473700" cy="470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47"/>
          <p:cNvCxnSpPr>
            <a:stCxn id="1551" idx="7"/>
            <a:endCxn id="1553" idx="2"/>
          </p:cNvCxnSpPr>
          <p:nvPr/>
        </p:nvCxnSpPr>
        <p:spPr>
          <a:xfrm flipH="1" rot="10800000">
            <a:off x="2326978" y="2160260"/>
            <a:ext cx="1096200" cy="84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47"/>
          <p:cNvCxnSpPr>
            <a:stCxn id="1551" idx="6"/>
            <a:endCxn id="1554" idx="2"/>
          </p:cNvCxnSpPr>
          <p:nvPr/>
        </p:nvCxnSpPr>
        <p:spPr>
          <a:xfrm>
            <a:off x="2396350" y="3172978"/>
            <a:ext cx="102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147"/>
          <p:cNvCxnSpPr>
            <a:stCxn id="1551" idx="5"/>
            <a:endCxn id="1555" idx="2"/>
          </p:cNvCxnSpPr>
          <p:nvPr/>
        </p:nvCxnSpPr>
        <p:spPr>
          <a:xfrm>
            <a:off x="2326978" y="3339395"/>
            <a:ext cx="1096200" cy="84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147"/>
          <p:cNvCxnSpPr>
            <a:stCxn id="1553" idx="7"/>
            <a:endCxn id="1556" idx="2"/>
          </p:cNvCxnSpPr>
          <p:nvPr/>
        </p:nvCxnSpPr>
        <p:spPr>
          <a:xfrm flipH="1" rot="10800000">
            <a:off x="3827595" y="1689204"/>
            <a:ext cx="1390800" cy="3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47"/>
          <p:cNvCxnSpPr>
            <a:stCxn id="1553" idx="6"/>
            <a:endCxn id="1559" idx="2"/>
          </p:cNvCxnSpPr>
          <p:nvPr/>
        </p:nvCxnSpPr>
        <p:spPr>
          <a:xfrm>
            <a:off x="3896966" y="2160122"/>
            <a:ext cx="1321200" cy="177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147"/>
          <p:cNvCxnSpPr>
            <a:stCxn id="1554" idx="6"/>
            <a:endCxn id="1557" idx="2"/>
          </p:cNvCxnSpPr>
          <p:nvPr/>
        </p:nvCxnSpPr>
        <p:spPr>
          <a:xfrm flipH="1" rot="10800000">
            <a:off x="3896966" y="2452678"/>
            <a:ext cx="1321200" cy="72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147"/>
          <p:cNvCxnSpPr>
            <a:stCxn id="1554" idx="7"/>
            <a:endCxn id="1556" idx="2"/>
          </p:cNvCxnSpPr>
          <p:nvPr/>
        </p:nvCxnSpPr>
        <p:spPr>
          <a:xfrm flipH="1" rot="10800000">
            <a:off x="3827595" y="1689260"/>
            <a:ext cx="1390800" cy="1317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147"/>
          <p:cNvCxnSpPr>
            <a:stCxn id="1554" idx="5"/>
            <a:endCxn id="1560" idx="2"/>
          </p:cNvCxnSpPr>
          <p:nvPr/>
        </p:nvCxnSpPr>
        <p:spPr>
          <a:xfrm>
            <a:off x="3827595" y="3339395"/>
            <a:ext cx="1390800" cy="133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p147"/>
          <p:cNvCxnSpPr>
            <a:stCxn id="1555" idx="7"/>
            <a:endCxn id="1558" idx="2"/>
          </p:cNvCxnSpPr>
          <p:nvPr/>
        </p:nvCxnSpPr>
        <p:spPr>
          <a:xfrm flipH="1" rot="10800000">
            <a:off x="3827595" y="3194416"/>
            <a:ext cx="1390800" cy="82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147"/>
          <p:cNvCxnSpPr>
            <a:stCxn id="1555" idx="5"/>
            <a:endCxn id="1560" idx="2"/>
          </p:cNvCxnSpPr>
          <p:nvPr/>
        </p:nvCxnSpPr>
        <p:spPr>
          <a:xfrm>
            <a:off x="3827595" y="4352251"/>
            <a:ext cx="1390800" cy="32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p147"/>
          <p:cNvCxnSpPr>
            <a:stCxn id="1555" idx="6"/>
            <a:endCxn id="1559" idx="2"/>
          </p:cNvCxnSpPr>
          <p:nvPr/>
        </p:nvCxnSpPr>
        <p:spPr>
          <a:xfrm flipH="1" rot="10800000">
            <a:off x="3896966" y="3936234"/>
            <a:ext cx="1321200" cy="24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2" name="Google Shape;1572;p147"/>
          <p:cNvCxnSpPr>
            <a:stCxn id="1556" idx="6"/>
            <a:endCxn id="1552" idx="0"/>
          </p:cNvCxnSpPr>
          <p:nvPr/>
        </p:nvCxnSpPr>
        <p:spPr>
          <a:xfrm>
            <a:off x="5691976" y="1689325"/>
            <a:ext cx="1292400" cy="125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147"/>
          <p:cNvCxnSpPr>
            <a:stCxn id="1557" idx="6"/>
            <a:endCxn id="1552" idx="1"/>
          </p:cNvCxnSpPr>
          <p:nvPr/>
        </p:nvCxnSpPr>
        <p:spPr>
          <a:xfrm>
            <a:off x="5691976" y="2452539"/>
            <a:ext cx="1125000" cy="5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p147"/>
          <p:cNvCxnSpPr>
            <a:stCxn id="1558" idx="6"/>
            <a:endCxn id="1552" idx="2"/>
          </p:cNvCxnSpPr>
          <p:nvPr/>
        </p:nvCxnSpPr>
        <p:spPr>
          <a:xfrm flipH="1" rot="10800000">
            <a:off x="5691976" y="3183554"/>
            <a:ext cx="10557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147"/>
          <p:cNvCxnSpPr>
            <a:stCxn id="1559" idx="6"/>
            <a:endCxn id="1552" idx="3"/>
          </p:cNvCxnSpPr>
          <p:nvPr/>
        </p:nvCxnSpPr>
        <p:spPr>
          <a:xfrm flipH="1" rot="10800000">
            <a:off x="5691976" y="3349992"/>
            <a:ext cx="1125000" cy="58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47"/>
          <p:cNvCxnSpPr>
            <a:stCxn id="1560" idx="6"/>
            <a:endCxn id="1552" idx="4"/>
          </p:cNvCxnSpPr>
          <p:nvPr/>
        </p:nvCxnSpPr>
        <p:spPr>
          <a:xfrm flipH="1" rot="10800000">
            <a:off x="5691976" y="3418918"/>
            <a:ext cx="1292400" cy="125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147"/>
          <p:cNvSpPr txBox="1"/>
          <p:nvPr/>
        </p:nvSpPr>
        <p:spPr>
          <a:xfrm>
            <a:off x="2546125" y="22172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578" name="Google Shape;1578;p147"/>
          <p:cNvSpPr txBox="1"/>
          <p:nvPr/>
        </p:nvSpPr>
        <p:spPr>
          <a:xfrm>
            <a:off x="2752900" y="34259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579" name="Google Shape;1579;p147"/>
          <p:cNvSpPr txBox="1"/>
          <p:nvPr/>
        </p:nvSpPr>
        <p:spPr>
          <a:xfrm>
            <a:off x="2752900" y="2738575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0" name="Google Shape;1580;p147"/>
          <p:cNvSpPr txBox="1"/>
          <p:nvPr/>
        </p:nvSpPr>
        <p:spPr>
          <a:xfrm>
            <a:off x="4213350" y="1472125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1" name="Google Shape;1581;p147"/>
          <p:cNvSpPr txBox="1"/>
          <p:nvPr/>
        </p:nvSpPr>
        <p:spPr>
          <a:xfrm>
            <a:off x="4620450" y="20666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2" name="Google Shape;1582;p147"/>
          <p:cNvSpPr txBox="1"/>
          <p:nvPr/>
        </p:nvSpPr>
        <p:spPr>
          <a:xfrm>
            <a:off x="3954825" y="22353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3" name="Google Shape;1583;p147"/>
          <p:cNvSpPr txBox="1"/>
          <p:nvPr/>
        </p:nvSpPr>
        <p:spPr>
          <a:xfrm>
            <a:off x="4319400" y="42073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4" name="Google Shape;1584;p147"/>
          <p:cNvSpPr txBox="1"/>
          <p:nvPr/>
        </p:nvSpPr>
        <p:spPr>
          <a:xfrm>
            <a:off x="4506800" y="36319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5" name="Google Shape;1585;p147"/>
          <p:cNvSpPr txBox="1"/>
          <p:nvPr/>
        </p:nvSpPr>
        <p:spPr>
          <a:xfrm>
            <a:off x="4254775" y="3185263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6" name="Google Shape;1586;p147"/>
          <p:cNvSpPr txBox="1"/>
          <p:nvPr/>
        </p:nvSpPr>
        <p:spPr>
          <a:xfrm>
            <a:off x="4620450" y="2669738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7" name="Google Shape;1587;p147"/>
          <p:cNvSpPr txBox="1"/>
          <p:nvPr/>
        </p:nvSpPr>
        <p:spPr>
          <a:xfrm>
            <a:off x="6289800" y="190625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8" name="Google Shape;1588;p147"/>
          <p:cNvSpPr txBox="1"/>
          <p:nvPr/>
        </p:nvSpPr>
        <p:spPr>
          <a:xfrm>
            <a:off x="5921450" y="2253500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89" name="Google Shape;1589;p147"/>
          <p:cNvSpPr txBox="1"/>
          <p:nvPr/>
        </p:nvSpPr>
        <p:spPr>
          <a:xfrm>
            <a:off x="5882700" y="2836213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90" name="Google Shape;1590;p147"/>
          <p:cNvSpPr txBox="1"/>
          <p:nvPr/>
        </p:nvSpPr>
        <p:spPr>
          <a:xfrm>
            <a:off x="5824550" y="3360438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91" name="Google Shape;1591;p147"/>
          <p:cNvSpPr txBox="1"/>
          <p:nvPr/>
        </p:nvSpPr>
        <p:spPr>
          <a:xfrm>
            <a:off x="5824550" y="3960938"/>
            <a:ext cx="4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92" name="Google Shape;1592;p147"/>
          <p:cNvSpPr txBox="1"/>
          <p:nvPr/>
        </p:nvSpPr>
        <p:spPr>
          <a:xfrm>
            <a:off x="2971425" y="1306200"/>
            <a:ext cx="1390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Forelesere</a:t>
            </a:r>
            <a:endParaRPr sz="1800"/>
          </a:p>
        </p:txBody>
      </p:sp>
      <p:sp>
        <p:nvSpPr>
          <p:cNvPr id="1593" name="Google Shape;1593;p147"/>
          <p:cNvSpPr txBox="1"/>
          <p:nvPr/>
        </p:nvSpPr>
        <p:spPr>
          <a:xfrm>
            <a:off x="4846600" y="987250"/>
            <a:ext cx="1156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Fag</a:t>
            </a:r>
            <a:endParaRPr sz="1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6b</a:t>
            </a:r>
            <a:endParaRPr/>
          </a:p>
        </p:txBody>
      </p:sp>
      <p:pic>
        <p:nvPicPr>
          <p:cNvPr id="1599" name="Google Shape;159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0" y="1619350"/>
            <a:ext cx="8394401" cy="19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48"/>
          <p:cNvSpPr/>
          <p:nvPr/>
        </p:nvSpPr>
        <p:spPr>
          <a:xfrm>
            <a:off x="7509075" y="3302175"/>
            <a:ext cx="1395900" cy="5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idx="4294967295" type="body"/>
          </p:nvPr>
        </p:nvSpPr>
        <p:spPr>
          <a:xfrm>
            <a:off x="2447400" y="2971800"/>
            <a:ext cx="57186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Sett inn element → Sett peker til neste element i listen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370" name="Google Shape;370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371" name="Google Shape;371;p50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50"/>
          <p:cNvCxnSpPr>
            <a:stCxn id="371" idx="0"/>
            <a:endCxn id="371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50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50"/>
          <p:cNvCxnSpPr>
            <a:stCxn id="373" idx="0"/>
            <a:endCxn id="373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50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50"/>
          <p:cNvCxnSpPr>
            <a:stCxn id="375" idx="0"/>
            <a:endCxn id="375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50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50"/>
          <p:cNvCxnSpPr>
            <a:stCxn id="377" idx="0"/>
            <a:endCxn id="377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0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50"/>
          <p:cNvCxnSpPr>
            <a:stCxn id="379" idx="0"/>
            <a:endCxn id="379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50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50"/>
          <p:cNvCxnSpPr>
            <a:stCxn id="381" idx="0"/>
            <a:endCxn id="381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50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4" name="Google Shape;384;p50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5" name="Google Shape;385;p50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6" name="Google Shape;386;p50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87" name="Google Shape;387;p50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388" name="Google Shape;388;p50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50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90" name="Google Shape;390;p50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91" name="Google Shape;391;p50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92" name="Google Shape;392;p50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93" name="Google Shape;393;p50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94" name="Google Shape;394;p50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95" name="Google Shape;395;p50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396" name="Google Shape;396;p50"/>
          <p:cNvSpPr/>
          <p:nvPr/>
        </p:nvSpPr>
        <p:spPr>
          <a:xfrm>
            <a:off x="1129700" y="960563"/>
            <a:ext cx="9435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50"/>
          <p:cNvCxnSpPr>
            <a:endCxn id="390" idx="0"/>
          </p:cNvCxnSpPr>
          <p:nvPr/>
        </p:nvCxnSpPr>
        <p:spPr>
          <a:xfrm flipH="1">
            <a:off x="964700" y="1378350"/>
            <a:ext cx="839400" cy="9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50"/>
          <p:cNvCxnSpPr>
            <a:stCxn id="396" idx="0"/>
            <a:endCxn id="396" idx="2"/>
          </p:cNvCxnSpPr>
          <p:nvPr/>
        </p:nvCxnSpPr>
        <p:spPr>
          <a:xfrm>
            <a:off x="1601450" y="960563"/>
            <a:ext cx="0" cy="4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50"/>
          <p:cNvSpPr txBox="1"/>
          <p:nvPr/>
        </p:nvSpPr>
        <p:spPr>
          <a:xfrm>
            <a:off x="1232650" y="997325"/>
            <a:ext cx="444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:3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50"/>
          <p:cNvCxnSpPr>
            <a:endCxn id="390" idx="0"/>
          </p:cNvCxnSpPr>
          <p:nvPr/>
        </p:nvCxnSpPr>
        <p:spPr>
          <a:xfrm flipH="1">
            <a:off x="964700" y="1400850"/>
            <a:ext cx="850800" cy="9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6b</a:t>
            </a:r>
            <a:endParaRPr/>
          </a:p>
        </p:txBody>
      </p:sp>
      <p:sp>
        <p:nvSpPr>
          <p:cNvPr id="1606" name="Google Shape;1606;p149"/>
          <p:cNvSpPr/>
          <p:nvPr/>
        </p:nvSpPr>
        <p:spPr>
          <a:xfrm>
            <a:off x="7509075" y="3302175"/>
            <a:ext cx="1395900" cy="5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49"/>
          <p:cNvSpPr/>
          <p:nvPr/>
        </p:nvSpPr>
        <p:spPr>
          <a:xfrm>
            <a:off x="1823300" y="3031278"/>
            <a:ext cx="432000" cy="4320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608" name="Google Shape;1608;p149"/>
          <p:cNvSpPr/>
          <p:nvPr/>
        </p:nvSpPr>
        <p:spPr>
          <a:xfrm>
            <a:off x="6888703" y="3031278"/>
            <a:ext cx="432000" cy="432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609" name="Google Shape;1609;p149"/>
          <p:cNvSpPr/>
          <p:nvPr/>
        </p:nvSpPr>
        <p:spPr>
          <a:xfrm>
            <a:off x="3034013" y="167332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49"/>
          <p:cNvSpPr/>
          <p:nvPr/>
        </p:nvSpPr>
        <p:spPr>
          <a:xfrm>
            <a:off x="3034013" y="303127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49"/>
          <p:cNvSpPr/>
          <p:nvPr/>
        </p:nvSpPr>
        <p:spPr>
          <a:xfrm>
            <a:off x="3034013" y="4389227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49"/>
          <p:cNvSpPr/>
          <p:nvPr/>
        </p:nvSpPr>
        <p:spPr>
          <a:xfrm>
            <a:off x="4274180" y="1359400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49"/>
          <p:cNvSpPr/>
          <p:nvPr/>
        </p:nvSpPr>
        <p:spPr>
          <a:xfrm>
            <a:off x="4274180" y="1945124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49"/>
          <p:cNvSpPr/>
          <p:nvPr/>
        </p:nvSpPr>
        <p:spPr>
          <a:xfrm>
            <a:off x="4274180" y="2694470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49"/>
          <p:cNvSpPr/>
          <p:nvPr/>
        </p:nvSpPr>
        <p:spPr>
          <a:xfrm>
            <a:off x="4274180" y="334223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49"/>
          <p:cNvSpPr/>
          <p:nvPr/>
        </p:nvSpPr>
        <p:spPr>
          <a:xfrm>
            <a:off x="4274180" y="4389227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49"/>
          <p:cNvSpPr/>
          <p:nvPr/>
        </p:nvSpPr>
        <p:spPr>
          <a:xfrm>
            <a:off x="5514348" y="167332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49"/>
          <p:cNvSpPr/>
          <p:nvPr/>
        </p:nvSpPr>
        <p:spPr>
          <a:xfrm>
            <a:off x="5514348" y="3031278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49"/>
          <p:cNvSpPr/>
          <p:nvPr/>
        </p:nvSpPr>
        <p:spPr>
          <a:xfrm>
            <a:off x="5514348" y="4389227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49"/>
          <p:cNvSpPr/>
          <p:nvPr/>
        </p:nvSpPr>
        <p:spPr>
          <a:xfrm>
            <a:off x="5514348" y="2321219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49"/>
          <p:cNvSpPr/>
          <p:nvPr/>
        </p:nvSpPr>
        <p:spPr>
          <a:xfrm>
            <a:off x="5514348" y="3710253"/>
            <a:ext cx="432000" cy="43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2" name="Google Shape;1622;p149"/>
          <p:cNvCxnSpPr>
            <a:stCxn id="1609" idx="7"/>
            <a:endCxn id="1612" idx="2"/>
          </p:cNvCxnSpPr>
          <p:nvPr/>
        </p:nvCxnSpPr>
        <p:spPr>
          <a:xfrm flipH="1" rot="10800000">
            <a:off x="3402748" y="1575493"/>
            <a:ext cx="871500" cy="16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p149"/>
          <p:cNvCxnSpPr>
            <a:stCxn id="1609" idx="5"/>
            <a:endCxn id="1613" idx="2"/>
          </p:cNvCxnSpPr>
          <p:nvPr/>
        </p:nvCxnSpPr>
        <p:spPr>
          <a:xfrm>
            <a:off x="3402748" y="2042063"/>
            <a:ext cx="871500" cy="11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p149"/>
          <p:cNvCxnSpPr>
            <a:stCxn id="1612" idx="6"/>
            <a:endCxn id="1617" idx="2"/>
          </p:cNvCxnSpPr>
          <p:nvPr/>
        </p:nvCxnSpPr>
        <p:spPr>
          <a:xfrm>
            <a:off x="4706180" y="1575400"/>
            <a:ext cx="808200" cy="31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149"/>
          <p:cNvCxnSpPr>
            <a:stCxn id="1612" idx="5"/>
            <a:endCxn id="1620" idx="2"/>
          </p:cNvCxnSpPr>
          <p:nvPr/>
        </p:nvCxnSpPr>
        <p:spPr>
          <a:xfrm>
            <a:off x="4642916" y="1728135"/>
            <a:ext cx="871500" cy="80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p149"/>
          <p:cNvCxnSpPr>
            <a:stCxn id="1613" idx="5"/>
            <a:endCxn id="1618" idx="2"/>
          </p:cNvCxnSpPr>
          <p:nvPr/>
        </p:nvCxnSpPr>
        <p:spPr>
          <a:xfrm>
            <a:off x="4642916" y="2313859"/>
            <a:ext cx="871500" cy="93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p149"/>
          <p:cNvCxnSpPr>
            <a:stCxn id="1607" idx="7"/>
            <a:endCxn id="1609" idx="3"/>
          </p:cNvCxnSpPr>
          <p:nvPr/>
        </p:nvCxnSpPr>
        <p:spPr>
          <a:xfrm flipH="1" rot="10800000">
            <a:off x="2192035" y="2042143"/>
            <a:ext cx="9051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149"/>
          <p:cNvCxnSpPr>
            <a:stCxn id="1607" idx="6"/>
            <a:endCxn id="1610" idx="2"/>
          </p:cNvCxnSpPr>
          <p:nvPr/>
        </p:nvCxnSpPr>
        <p:spPr>
          <a:xfrm>
            <a:off x="2255300" y="3247278"/>
            <a:ext cx="778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149"/>
          <p:cNvCxnSpPr>
            <a:stCxn id="1607" idx="5"/>
            <a:endCxn id="1611" idx="1"/>
          </p:cNvCxnSpPr>
          <p:nvPr/>
        </p:nvCxnSpPr>
        <p:spPr>
          <a:xfrm>
            <a:off x="2192035" y="3400013"/>
            <a:ext cx="9051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149"/>
          <p:cNvCxnSpPr>
            <a:stCxn id="1610" idx="7"/>
            <a:endCxn id="1614" idx="2"/>
          </p:cNvCxnSpPr>
          <p:nvPr/>
        </p:nvCxnSpPr>
        <p:spPr>
          <a:xfrm flipH="1" rot="10800000">
            <a:off x="3402748" y="2910343"/>
            <a:ext cx="871500" cy="18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149"/>
          <p:cNvCxnSpPr>
            <a:stCxn id="1610" idx="5"/>
            <a:endCxn id="1615" idx="2"/>
          </p:cNvCxnSpPr>
          <p:nvPr/>
        </p:nvCxnSpPr>
        <p:spPr>
          <a:xfrm>
            <a:off x="3402748" y="3400013"/>
            <a:ext cx="871500" cy="15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149"/>
          <p:cNvCxnSpPr>
            <a:stCxn id="1614" idx="6"/>
            <a:endCxn id="1620" idx="2"/>
          </p:cNvCxnSpPr>
          <p:nvPr/>
        </p:nvCxnSpPr>
        <p:spPr>
          <a:xfrm flipH="1" rot="10800000">
            <a:off x="4706180" y="2537270"/>
            <a:ext cx="808200" cy="37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49"/>
          <p:cNvCxnSpPr>
            <a:stCxn id="1614" idx="5"/>
            <a:endCxn id="1621" idx="2"/>
          </p:cNvCxnSpPr>
          <p:nvPr/>
        </p:nvCxnSpPr>
        <p:spPr>
          <a:xfrm>
            <a:off x="4642916" y="3063205"/>
            <a:ext cx="871500" cy="86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149"/>
          <p:cNvCxnSpPr>
            <a:stCxn id="1615" idx="5"/>
            <a:endCxn id="1619" idx="2"/>
          </p:cNvCxnSpPr>
          <p:nvPr/>
        </p:nvCxnSpPr>
        <p:spPr>
          <a:xfrm>
            <a:off x="4642916" y="3710973"/>
            <a:ext cx="871500" cy="89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149"/>
          <p:cNvCxnSpPr>
            <a:stCxn id="1615" idx="6"/>
            <a:endCxn id="1618" idx="2"/>
          </p:cNvCxnSpPr>
          <p:nvPr/>
        </p:nvCxnSpPr>
        <p:spPr>
          <a:xfrm flipH="1" rot="10800000">
            <a:off x="4706180" y="3247138"/>
            <a:ext cx="808200" cy="3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49"/>
          <p:cNvCxnSpPr>
            <a:stCxn id="1611" idx="6"/>
            <a:endCxn id="1616" idx="2"/>
          </p:cNvCxnSpPr>
          <p:nvPr/>
        </p:nvCxnSpPr>
        <p:spPr>
          <a:xfrm>
            <a:off x="3466013" y="4605227"/>
            <a:ext cx="80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49"/>
          <p:cNvCxnSpPr>
            <a:stCxn id="1616" idx="7"/>
            <a:endCxn id="1618" idx="3"/>
          </p:cNvCxnSpPr>
          <p:nvPr/>
        </p:nvCxnSpPr>
        <p:spPr>
          <a:xfrm flipH="1" rot="10800000">
            <a:off x="4642916" y="3400092"/>
            <a:ext cx="934800" cy="105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49"/>
          <p:cNvCxnSpPr>
            <a:stCxn id="1616" idx="6"/>
            <a:endCxn id="1619" idx="2"/>
          </p:cNvCxnSpPr>
          <p:nvPr/>
        </p:nvCxnSpPr>
        <p:spPr>
          <a:xfrm>
            <a:off x="4706180" y="4605227"/>
            <a:ext cx="80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49"/>
          <p:cNvCxnSpPr>
            <a:stCxn id="1608" idx="0"/>
            <a:endCxn id="1617" idx="5"/>
          </p:cNvCxnSpPr>
          <p:nvPr/>
        </p:nvCxnSpPr>
        <p:spPr>
          <a:xfrm rot="10800000">
            <a:off x="5883103" y="2042178"/>
            <a:ext cx="1221600" cy="9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49"/>
          <p:cNvCxnSpPr>
            <a:stCxn id="1608" idx="1"/>
            <a:endCxn id="1620" idx="6"/>
          </p:cNvCxnSpPr>
          <p:nvPr/>
        </p:nvCxnSpPr>
        <p:spPr>
          <a:xfrm rot="10800000">
            <a:off x="5946368" y="2537143"/>
            <a:ext cx="1005600" cy="55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49"/>
          <p:cNvCxnSpPr>
            <a:stCxn id="1608" idx="2"/>
            <a:endCxn id="1618" idx="6"/>
          </p:cNvCxnSpPr>
          <p:nvPr/>
        </p:nvCxnSpPr>
        <p:spPr>
          <a:xfrm rot="10800000">
            <a:off x="5946403" y="3247278"/>
            <a:ext cx="94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49"/>
          <p:cNvCxnSpPr>
            <a:stCxn id="1608" idx="3"/>
            <a:endCxn id="1621" idx="6"/>
          </p:cNvCxnSpPr>
          <p:nvPr/>
        </p:nvCxnSpPr>
        <p:spPr>
          <a:xfrm flipH="1">
            <a:off x="5946368" y="3400013"/>
            <a:ext cx="1005600" cy="5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49"/>
          <p:cNvCxnSpPr>
            <a:stCxn id="1608" idx="4"/>
            <a:endCxn id="1619" idx="6"/>
          </p:cNvCxnSpPr>
          <p:nvPr/>
        </p:nvCxnSpPr>
        <p:spPr>
          <a:xfrm flipH="1">
            <a:off x="5946403" y="3463278"/>
            <a:ext cx="1158300" cy="114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149"/>
          <p:cNvSpPr txBox="1"/>
          <p:nvPr/>
        </p:nvSpPr>
        <p:spPr>
          <a:xfrm>
            <a:off x="2157225" y="38170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45" name="Google Shape;1645;p149"/>
          <p:cNvSpPr txBox="1"/>
          <p:nvPr/>
        </p:nvSpPr>
        <p:spPr>
          <a:xfrm>
            <a:off x="2486800" y="2812975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46" name="Google Shape;1646;p149"/>
          <p:cNvSpPr txBox="1"/>
          <p:nvPr/>
        </p:nvSpPr>
        <p:spPr>
          <a:xfrm>
            <a:off x="2255175" y="216105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647" name="Google Shape;1647;p149"/>
          <p:cNvSpPr txBox="1"/>
          <p:nvPr/>
        </p:nvSpPr>
        <p:spPr>
          <a:xfrm>
            <a:off x="3554075" y="1293625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48" name="Google Shape;1648;p149"/>
          <p:cNvSpPr txBox="1"/>
          <p:nvPr/>
        </p:nvSpPr>
        <p:spPr>
          <a:xfrm>
            <a:off x="3722100" y="17914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49" name="Google Shape;1649;p149"/>
          <p:cNvSpPr txBox="1"/>
          <p:nvPr/>
        </p:nvSpPr>
        <p:spPr>
          <a:xfrm>
            <a:off x="3564800" y="2617075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0" name="Google Shape;1650;p149"/>
          <p:cNvSpPr txBox="1"/>
          <p:nvPr/>
        </p:nvSpPr>
        <p:spPr>
          <a:xfrm>
            <a:off x="3624550" y="316591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1" name="Google Shape;1651;p149"/>
          <p:cNvSpPr txBox="1"/>
          <p:nvPr/>
        </p:nvSpPr>
        <p:spPr>
          <a:xfrm>
            <a:off x="3593000" y="426856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2" name="Google Shape;1652;p149"/>
          <p:cNvSpPr txBox="1"/>
          <p:nvPr/>
        </p:nvSpPr>
        <p:spPr>
          <a:xfrm>
            <a:off x="4969300" y="13582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3" name="Google Shape;1653;p149"/>
          <p:cNvSpPr txBox="1"/>
          <p:nvPr/>
        </p:nvSpPr>
        <p:spPr>
          <a:xfrm>
            <a:off x="6279950" y="204606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4" name="Google Shape;1654;p149"/>
          <p:cNvSpPr txBox="1"/>
          <p:nvPr/>
        </p:nvSpPr>
        <p:spPr>
          <a:xfrm>
            <a:off x="6002450" y="24079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5" name="Google Shape;1655;p149"/>
          <p:cNvSpPr txBox="1"/>
          <p:nvPr/>
        </p:nvSpPr>
        <p:spPr>
          <a:xfrm>
            <a:off x="6041750" y="290391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6" name="Google Shape;1656;p149"/>
          <p:cNvSpPr txBox="1"/>
          <p:nvPr/>
        </p:nvSpPr>
        <p:spPr>
          <a:xfrm>
            <a:off x="6041750" y="339988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7" name="Google Shape;1657;p149"/>
          <p:cNvSpPr txBox="1"/>
          <p:nvPr/>
        </p:nvSpPr>
        <p:spPr>
          <a:xfrm>
            <a:off x="6041750" y="3895863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8" name="Google Shape;1658;p149"/>
          <p:cNvSpPr txBox="1"/>
          <p:nvPr/>
        </p:nvSpPr>
        <p:spPr>
          <a:xfrm>
            <a:off x="4969300" y="18460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59" name="Google Shape;1659;p149"/>
          <p:cNvSpPr txBox="1"/>
          <p:nvPr/>
        </p:nvSpPr>
        <p:spPr>
          <a:xfrm>
            <a:off x="4689650" y="225890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0" name="Google Shape;1660;p149"/>
          <p:cNvSpPr txBox="1"/>
          <p:nvPr/>
        </p:nvSpPr>
        <p:spPr>
          <a:xfrm>
            <a:off x="4864713" y="23791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1" name="Google Shape;1661;p149"/>
          <p:cNvSpPr txBox="1"/>
          <p:nvPr/>
        </p:nvSpPr>
        <p:spPr>
          <a:xfrm>
            <a:off x="4648850" y="3029950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2" name="Google Shape;1662;p149"/>
          <p:cNvSpPr txBox="1"/>
          <p:nvPr/>
        </p:nvSpPr>
        <p:spPr>
          <a:xfrm>
            <a:off x="4648850" y="360108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3" name="Google Shape;1663;p149"/>
          <p:cNvSpPr txBox="1"/>
          <p:nvPr/>
        </p:nvSpPr>
        <p:spPr>
          <a:xfrm>
            <a:off x="4689650" y="429598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4" name="Google Shape;1664;p149"/>
          <p:cNvSpPr txBox="1"/>
          <p:nvPr/>
        </p:nvSpPr>
        <p:spPr>
          <a:xfrm>
            <a:off x="4969300" y="3038538"/>
            <a:ext cx="491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65" name="Google Shape;1665;p149"/>
          <p:cNvSpPr txBox="1"/>
          <p:nvPr/>
        </p:nvSpPr>
        <p:spPr>
          <a:xfrm>
            <a:off x="2191925" y="1210188"/>
            <a:ext cx="1580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Forelesere</a:t>
            </a:r>
            <a:endParaRPr sz="1800"/>
          </a:p>
        </p:txBody>
      </p:sp>
      <p:sp>
        <p:nvSpPr>
          <p:cNvPr id="1666" name="Google Shape;1666;p149"/>
          <p:cNvSpPr txBox="1"/>
          <p:nvPr/>
        </p:nvSpPr>
        <p:spPr>
          <a:xfrm>
            <a:off x="3465875" y="870350"/>
            <a:ext cx="1984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Kollisjonsgruppe</a:t>
            </a:r>
            <a:endParaRPr sz="1800"/>
          </a:p>
        </p:txBody>
      </p:sp>
      <p:sp>
        <p:nvSpPr>
          <p:cNvPr id="1667" name="Google Shape;1667;p149"/>
          <p:cNvSpPr txBox="1"/>
          <p:nvPr/>
        </p:nvSpPr>
        <p:spPr>
          <a:xfrm>
            <a:off x="4738100" y="1293550"/>
            <a:ext cx="1984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Fag</a:t>
            </a:r>
            <a:endParaRPr sz="1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4" name="Google Shape;167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2480"/>
            <a:ext cx="9143999" cy="246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0" name="Google Shape;168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50"/>
            <a:ext cx="914399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Kompleksitet/NP</a:t>
            </a:r>
            <a:endParaRPr/>
          </a:p>
        </p:txBody>
      </p:sp>
      <p:sp>
        <p:nvSpPr>
          <p:cNvPr id="1686" name="Google Shape;1686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3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</a:t>
            </a:r>
            <a:endParaRPr sz="96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54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NP</a:t>
            </a:r>
            <a:endParaRPr sz="96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55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P⊆NP</a:t>
            </a:r>
            <a:endParaRPr sz="96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56"/>
          <p:cNvSpPr txBox="1"/>
          <p:nvPr/>
        </p:nvSpPr>
        <p:spPr>
          <a:xfrm>
            <a:off x="374800" y="176400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P=NP</a:t>
            </a:r>
            <a:endParaRPr sz="9600"/>
          </a:p>
        </p:txBody>
      </p:sp>
      <p:sp>
        <p:nvSpPr>
          <p:cNvPr id="1707" name="Google Shape;1707;p156"/>
          <p:cNvSpPr txBox="1"/>
          <p:nvPr/>
        </p:nvSpPr>
        <p:spPr>
          <a:xfrm rot="-908150">
            <a:off x="891775" y="768980"/>
            <a:ext cx="1440781" cy="1615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08" name="Google Shape;1708;p156"/>
          <p:cNvSpPr txBox="1"/>
          <p:nvPr/>
        </p:nvSpPr>
        <p:spPr>
          <a:xfrm>
            <a:off x="7328200" y="478175"/>
            <a:ext cx="14409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09" name="Google Shape;1709;p156"/>
          <p:cNvSpPr txBox="1"/>
          <p:nvPr/>
        </p:nvSpPr>
        <p:spPr>
          <a:xfrm rot="-1441165">
            <a:off x="1441128" y="3276322"/>
            <a:ext cx="1440868" cy="1615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0" name="Google Shape;1710;p156"/>
          <p:cNvSpPr txBox="1"/>
          <p:nvPr/>
        </p:nvSpPr>
        <p:spPr>
          <a:xfrm rot="-732085">
            <a:off x="4316745" y="478248"/>
            <a:ext cx="1440745" cy="16153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1" name="Google Shape;1711;p156"/>
          <p:cNvSpPr txBox="1"/>
          <p:nvPr/>
        </p:nvSpPr>
        <p:spPr>
          <a:xfrm>
            <a:off x="2604288" y="407075"/>
            <a:ext cx="14409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2" name="Google Shape;1712;p156"/>
          <p:cNvSpPr txBox="1"/>
          <p:nvPr/>
        </p:nvSpPr>
        <p:spPr>
          <a:xfrm rot="-1175811">
            <a:off x="161677" y="2384491"/>
            <a:ext cx="1440967" cy="1615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3" name="Google Shape;1713;p156"/>
          <p:cNvSpPr txBox="1"/>
          <p:nvPr/>
        </p:nvSpPr>
        <p:spPr>
          <a:xfrm rot="796521">
            <a:off x="7328155" y="2533078"/>
            <a:ext cx="1441007" cy="1615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4" name="Google Shape;1714;p156"/>
          <p:cNvSpPr txBox="1"/>
          <p:nvPr/>
        </p:nvSpPr>
        <p:spPr>
          <a:xfrm rot="-575270">
            <a:off x="5059883" y="3276378"/>
            <a:ext cx="1440928" cy="1615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5" name="Google Shape;1715;p156"/>
          <p:cNvSpPr txBox="1"/>
          <p:nvPr/>
        </p:nvSpPr>
        <p:spPr>
          <a:xfrm rot="676490">
            <a:off x="2966151" y="3444320"/>
            <a:ext cx="1440807" cy="1615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6" name="Google Shape;1716;p156"/>
          <p:cNvSpPr txBox="1"/>
          <p:nvPr/>
        </p:nvSpPr>
        <p:spPr>
          <a:xfrm rot="922903">
            <a:off x="5822508" y="310182"/>
            <a:ext cx="1440913" cy="1615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7" name="Google Shape;1717;p156"/>
          <p:cNvSpPr txBox="1"/>
          <p:nvPr/>
        </p:nvSpPr>
        <p:spPr>
          <a:xfrm>
            <a:off x="0" y="90450"/>
            <a:ext cx="14409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8" name="Google Shape;1718;p156"/>
          <p:cNvSpPr txBox="1"/>
          <p:nvPr/>
        </p:nvSpPr>
        <p:spPr>
          <a:xfrm rot="1279107">
            <a:off x="1234279" y="1957976"/>
            <a:ext cx="1440787" cy="16153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19" name="Google Shape;1719;p156"/>
          <p:cNvSpPr txBox="1"/>
          <p:nvPr/>
        </p:nvSpPr>
        <p:spPr>
          <a:xfrm rot="768573">
            <a:off x="6268468" y="2384638"/>
            <a:ext cx="1441065" cy="16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20" name="Google Shape;1720;p156"/>
          <p:cNvSpPr txBox="1"/>
          <p:nvPr/>
        </p:nvSpPr>
        <p:spPr>
          <a:xfrm rot="-1367763">
            <a:off x="6649706" y="1491301"/>
            <a:ext cx="1440953" cy="1615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  <p:sp>
        <p:nvSpPr>
          <p:cNvPr id="1721" name="Google Shape;1721;p156"/>
          <p:cNvSpPr txBox="1"/>
          <p:nvPr/>
        </p:nvSpPr>
        <p:spPr>
          <a:xfrm rot="-2680263">
            <a:off x="6982279" y="3509020"/>
            <a:ext cx="1441037" cy="1615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?</a:t>
            </a:r>
            <a:endParaRPr sz="96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5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5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8" name="Google Shape;172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785813"/>
            <a:ext cx="5715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58"/>
          <p:cNvSpPr txBox="1"/>
          <p:nvPr/>
        </p:nvSpPr>
        <p:spPr>
          <a:xfrm>
            <a:off x="374850" y="646050"/>
            <a:ext cx="83943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NPC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NP-Complete</a:t>
            </a:r>
            <a:endParaRPr/>
          </a:p>
        </p:txBody>
      </p:sp>
      <p:sp>
        <p:nvSpPr>
          <p:cNvPr id="1734" name="Google Shape;1734;p158"/>
          <p:cNvSpPr txBox="1"/>
          <p:nvPr/>
        </p:nvSpPr>
        <p:spPr>
          <a:xfrm>
            <a:off x="1431300" y="3069550"/>
            <a:ext cx="6281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Må være i NP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Må være “minst like vanskelig som alle andre problemer i NP”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(NP-Hard hvis 2. er oppfylt, men ikke nødvendigvis 1)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06" name="Google Shape;406;p51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51"/>
          <p:cNvCxnSpPr>
            <a:stCxn id="406" idx="0"/>
            <a:endCxn id="406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1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51"/>
          <p:cNvCxnSpPr>
            <a:stCxn id="408" idx="0"/>
            <a:endCxn id="408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1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51"/>
          <p:cNvCxnSpPr>
            <a:stCxn id="410" idx="0"/>
            <a:endCxn id="410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1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51"/>
          <p:cNvCxnSpPr>
            <a:stCxn id="412" idx="0"/>
            <a:endCxn id="412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51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51"/>
          <p:cNvCxnSpPr>
            <a:stCxn id="414" idx="0"/>
            <a:endCxn id="414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51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51"/>
          <p:cNvCxnSpPr>
            <a:stCxn id="416" idx="0"/>
            <a:endCxn id="416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1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9" name="Google Shape;419;p51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0" name="Google Shape;420;p51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1" name="Google Shape;421;p51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2" name="Google Shape;422;p51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23" name="Google Shape;423;p51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1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25" name="Google Shape;425;p51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6" name="Google Shape;426;p51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27" name="Google Shape;427;p51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28" name="Google Shape;428;p51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30" name="Google Shape;430;p51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midt i listen?</a:t>
            </a:r>
            <a:endParaRPr/>
          </a:p>
        </p:txBody>
      </p:sp>
      <p:sp>
        <p:nvSpPr>
          <p:cNvPr id="431" name="Google Shape;431;p51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</a:t>
            </a:r>
            <a:endParaRPr/>
          </a:p>
        </p:txBody>
      </p:sp>
      <p:pic>
        <p:nvPicPr>
          <p:cNvPr id="1740" name="Google Shape;174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025" y="449875"/>
            <a:ext cx="3857950" cy="424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60"/>
          <p:cNvSpPr txBox="1"/>
          <p:nvPr/>
        </p:nvSpPr>
        <p:spPr>
          <a:xfrm>
            <a:off x="374850" y="52325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Reduksjon</a:t>
            </a:r>
            <a:endParaRPr sz="9600"/>
          </a:p>
        </p:txBody>
      </p:sp>
      <p:sp>
        <p:nvSpPr>
          <p:cNvPr id="1746" name="Google Shape;1746;p160"/>
          <p:cNvSpPr/>
          <p:nvPr/>
        </p:nvSpPr>
        <p:spPr>
          <a:xfrm>
            <a:off x="1395850" y="2487950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</a:t>
            </a:r>
            <a:endParaRPr sz="3000"/>
          </a:p>
        </p:txBody>
      </p:sp>
      <p:sp>
        <p:nvSpPr>
          <p:cNvPr id="1747" name="Google Shape;1747;p160"/>
          <p:cNvSpPr/>
          <p:nvPr/>
        </p:nvSpPr>
        <p:spPr>
          <a:xfrm>
            <a:off x="5964625" y="2487950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</a:t>
            </a:r>
            <a:endParaRPr sz="3000"/>
          </a:p>
        </p:txBody>
      </p:sp>
      <p:cxnSp>
        <p:nvCxnSpPr>
          <p:cNvPr id="1748" name="Google Shape;1748;p160"/>
          <p:cNvCxnSpPr/>
          <p:nvPr/>
        </p:nvCxnSpPr>
        <p:spPr>
          <a:xfrm>
            <a:off x="3476725" y="3402350"/>
            <a:ext cx="215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9" name="Google Shape;1749;p160"/>
          <p:cNvSpPr txBox="1"/>
          <p:nvPr/>
        </p:nvSpPr>
        <p:spPr>
          <a:xfrm>
            <a:off x="4252125" y="2836900"/>
            <a:ext cx="510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endParaRPr sz="30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61"/>
          <p:cNvSpPr txBox="1"/>
          <p:nvPr/>
        </p:nvSpPr>
        <p:spPr>
          <a:xfrm>
            <a:off x="374850" y="523250"/>
            <a:ext cx="83943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Reduksjon</a:t>
            </a:r>
            <a:endParaRPr sz="9600"/>
          </a:p>
        </p:txBody>
      </p:sp>
      <p:sp>
        <p:nvSpPr>
          <p:cNvPr id="1755" name="Google Shape;1755;p161"/>
          <p:cNvSpPr/>
          <p:nvPr/>
        </p:nvSpPr>
        <p:spPr>
          <a:xfrm>
            <a:off x="1395850" y="2487950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</a:t>
            </a:r>
            <a:endParaRPr sz="3000"/>
          </a:p>
        </p:txBody>
      </p:sp>
      <p:sp>
        <p:nvSpPr>
          <p:cNvPr id="1756" name="Google Shape;1756;p161"/>
          <p:cNvSpPr/>
          <p:nvPr/>
        </p:nvSpPr>
        <p:spPr>
          <a:xfrm>
            <a:off x="5964625" y="2487950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</a:t>
            </a:r>
            <a:endParaRPr sz="3000"/>
          </a:p>
        </p:txBody>
      </p:sp>
      <p:cxnSp>
        <p:nvCxnSpPr>
          <p:cNvPr id="1757" name="Google Shape;1757;p161"/>
          <p:cNvCxnSpPr/>
          <p:nvPr/>
        </p:nvCxnSpPr>
        <p:spPr>
          <a:xfrm>
            <a:off x="3476725" y="3402350"/>
            <a:ext cx="215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8" name="Google Shape;1758;p161"/>
          <p:cNvSpPr txBox="1"/>
          <p:nvPr/>
        </p:nvSpPr>
        <p:spPr>
          <a:xfrm>
            <a:off x="4252125" y="2836900"/>
            <a:ext cx="510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endParaRPr sz="3000"/>
          </a:p>
        </p:txBody>
      </p:sp>
      <p:cxnSp>
        <p:nvCxnSpPr>
          <p:cNvPr id="1759" name="Google Shape;1759;p161"/>
          <p:cNvCxnSpPr/>
          <p:nvPr/>
        </p:nvCxnSpPr>
        <p:spPr>
          <a:xfrm flipH="1" rot="10800000">
            <a:off x="3750875" y="3502600"/>
            <a:ext cx="1156800" cy="5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61"/>
          <p:cNvCxnSpPr/>
          <p:nvPr/>
        </p:nvCxnSpPr>
        <p:spPr>
          <a:xfrm>
            <a:off x="3750875" y="4018300"/>
            <a:ext cx="12126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61"/>
          <p:cNvCxnSpPr/>
          <p:nvPr/>
        </p:nvCxnSpPr>
        <p:spPr>
          <a:xfrm>
            <a:off x="3701975" y="4226050"/>
            <a:ext cx="125460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6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kan vi bruke det til?</a:t>
            </a:r>
            <a:endParaRPr/>
          </a:p>
        </p:txBody>
      </p:sp>
      <p:sp>
        <p:nvSpPr>
          <p:cNvPr id="1767" name="Google Shape;1767;p162"/>
          <p:cNvSpPr/>
          <p:nvPr/>
        </p:nvSpPr>
        <p:spPr>
          <a:xfrm>
            <a:off x="1373213" y="1777125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NPC-problem</a:t>
            </a:r>
            <a:endParaRPr/>
          </a:p>
        </p:txBody>
      </p:sp>
      <p:sp>
        <p:nvSpPr>
          <p:cNvPr id="1768" name="Google Shape;1768;p162"/>
          <p:cNvSpPr/>
          <p:nvPr/>
        </p:nvSpPr>
        <p:spPr>
          <a:xfrm>
            <a:off x="5941988" y="1777125"/>
            <a:ext cx="1828800" cy="1828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Ditt problem</a:t>
            </a:r>
            <a:endParaRPr/>
          </a:p>
        </p:txBody>
      </p:sp>
      <p:cxnSp>
        <p:nvCxnSpPr>
          <p:cNvPr id="1769" name="Google Shape;1769;p162"/>
          <p:cNvCxnSpPr/>
          <p:nvPr/>
        </p:nvCxnSpPr>
        <p:spPr>
          <a:xfrm>
            <a:off x="3454088" y="2691525"/>
            <a:ext cx="215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0" name="Google Shape;1770;p162"/>
          <p:cNvSpPr txBox="1"/>
          <p:nvPr/>
        </p:nvSpPr>
        <p:spPr>
          <a:xfrm>
            <a:off x="4229488" y="2126075"/>
            <a:ext cx="510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endParaRPr sz="3000"/>
          </a:p>
        </p:txBody>
      </p:sp>
      <p:cxnSp>
        <p:nvCxnSpPr>
          <p:cNvPr id="1771" name="Google Shape;1771;p162"/>
          <p:cNvCxnSpPr/>
          <p:nvPr/>
        </p:nvCxnSpPr>
        <p:spPr>
          <a:xfrm flipH="1" rot="10800000">
            <a:off x="3740250" y="2899275"/>
            <a:ext cx="1156800" cy="5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p162"/>
          <p:cNvCxnSpPr/>
          <p:nvPr/>
        </p:nvCxnSpPr>
        <p:spPr>
          <a:xfrm>
            <a:off x="3740250" y="3414975"/>
            <a:ext cx="12126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Google Shape;1773;p162"/>
          <p:cNvCxnSpPr/>
          <p:nvPr/>
        </p:nvCxnSpPr>
        <p:spPr>
          <a:xfrm>
            <a:off x="3691350" y="3622725"/>
            <a:ext cx="125460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Oppgave</a:t>
            </a:r>
            <a:endParaRPr/>
          </a:p>
        </p:txBody>
      </p:sp>
      <p:sp>
        <p:nvSpPr>
          <p:cNvPr id="1779" name="Google Shape;1779;p1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rPr lang="en"/>
              <a:t>Vi har et ukjent problem A og et kjent problem B som vi vet er i mengden NP.</a:t>
            </a:r>
            <a:br>
              <a:rPr lang="en"/>
            </a:br>
            <a:r>
              <a:rPr lang="en"/>
              <a:t>For å vise at A er i NP hva må vi redusere fra og til?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6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Oppgave</a:t>
            </a:r>
            <a:endParaRPr/>
          </a:p>
        </p:txBody>
      </p:sp>
      <p:sp>
        <p:nvSpPr>
          <p:cNvPr id="1785" name="Google Shape;1785;p1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Problem A er i P og problem B er i NP.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å vise at P = NP hva må vi redusere fra og til?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6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vi har å ta av</a:t>
            </a:r>
            <a:endParaRPr/>
          </a:p>
        </p:txBody>
      </p:sp>
      <p:pic>
        <p:nvPicPr>
          <p:cNvPr id="1791" name="Google Shape;179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650" y="959525"/>
            <a:ext cx="4064699" cy="40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6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rPr lang="en"/>
              <a:t>Du vil invitere til en stor blind date med flere av vennene dine! KULT!</a:t>
            </a:r>
            <a:br>
              <a:rPr lang="en"/>
            </a:br>
            <a:r>
              <a:rPr lang="en"/>
              <a:t>Du vil altså at ingen av vennene dine skal kjenne hverandre fra før, så du tenker hva om jeg bare ikke invitere K av vennene mine, slikat de resterende ikke kjenner hverandre. Dessverre synes du det er veldig vanskelig å finne disse K personene :( </a:t>
            </a:r>
            <a:br>
              <a:rPr lang="en"/>
            </a:br>
            <a:r>
              <a:rPr lang="en"/>
              <a:t>Vis at dette problemet er np-komplett!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6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2012 h)</a:t>
            </a:r>
            <a:endParaRPr/>
          </a:p>
        </p:txBody>
      </p:sp>
      <p:sp>
        <p:nvSpPr>
          <p:cNvPr id="1803" name="Google Shape;1803;p1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4" name="Google Shape;1804;p167"/>
          <p:cNvPicPr preferRelativeResize="0"/>
          <p:nvPr/>
        </p:nvPicPr>
        <p:blipFill rotWithShape="1">
          <a:blip r:embed="rId3">
            <a:alphaModFix/>
          </a:blip>
          <a:srcRect b="19400" l="0" r="0" t="0"/>
          <a:stretch/>
        </p:blipFill>
        <p:spPr>
          <a:xfrm>
            <a:off x="517175" y="1270750"/>
            <a:ext cx="6360674" cy="26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6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H2013, oppgave 9</a:t>
            </a:r>
            <a:endParaRPr/>
          </a:p>
        </p:txBody>
      </p:sp>
      <p:pic>
        <p:nvPicPr>
          <p:cNvPr id="1810" name="Google Shape;181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0" y="1911975"/>
            <a:ext cx="8769198" cy="13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4294967295" type="body"/>
          </p:nvPr>
        </p:nvSpPr>
        <p:spPr>
          <a:xfrm>
            <a:off x="2447400" y="2971800"/>
            <a:ext cx="5878500" cy="17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midt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Søke seg frem → oppdatere lenker → sette inn element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437" name="Google Shape;437;p52"/>
          <p:cNvSpPr txBox="1"/>
          <p:nvPr>
            <p:ph type="title"/>
          </p:nvPr>
        </p:nvSpPr>
        <p:spPr>
          <a:xfrm>
            <a:off x="876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38" name="Google Shape;438;p52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52"/>
          <p:cNvCxnSpPr>
            <a:stCxn id="438" idx="0"/>
            <a:endCxn id="438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2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52"/>
          <p:cNvCxnSpPr>
            <a:stCxn id="440" idx="0"/>
            <a:endCxn id="440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2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52"/>
          <p:cNvCxnSpPr>
            <a:stCxn id="442" idx="0"/>
            <a:endCxn id="442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52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52"/>
          <p:cNvCxnSpPr>
            <a:stCxn id="444" idx="0"/>
            <a:endCxn id="444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52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52"/>
          <p:cNvCxnSpPr>
            <a:stCxn id="446" idx="0"/>
            <a:endCxn id="446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2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52"/>
          <p:cNvCxnSpPr>
            <a:stCxn id="448" idx="0"/>
            <a:endCxn id="448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2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51" name="Google Shape;451;p52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52" name="Google Shape;452;p52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53" name="Google Shape;453;p52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54" name="Google Shape;454;p52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55" name="Google Shape;455;p52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2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57" name="Google Shape;457;p52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58" name="Google Shape;458;p52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59" name="Google Shape;459;p52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60" name="Google Shape;460;p52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61" name="Google Shape;461;p52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62" name="Google Shape;462;p52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463" name="Google Shape;463;p52"/>
          <p:cNvSpPr/>
          <p:nvPr/>
        </p:nvSpPr>
        <p:spPr>
          <a:xfrm>
            <a:off x="4236850" y="728388"/>
            <a:ext cx="943500" cy="4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52"/>
          <p:cNvCxnSpPr>
            <a:stCxn id="465" idx="1"/>
          </p:cNvCxnSpPr>
          <p:nvPr/>
        </p:nvCxnSpPr>
        <p:spPr>
          <a:xfrm flipH="1">
            <a:off x="3904463" y="1024050"/>
            <a:ext cx="267900" cy="11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2"/>
          <p:cNvCxnSpPr>
            <a:stCxn id="463" idx="0"/>
            <a:endCxn id="463" idx="2"/>
          </p:cNvCxnSpPr>
          <p:nvPr/>
        </p:nvCxnSpPr>
        <p:spPr>
          <a:xfrm>
            <a:off x="4708600" y="728388"/>
            <a:ext cx="0" cy="4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52"/>
          <p:cNvSpPr txBox="1"/>
          <p:nvPr/>
        </p:nvSpPr>
        <p:spPr>
          <a:xfrm>
            <a:off x="4172363" y="837900"/>
            <a:ext cx="444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:3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7" name="Google Shape;467;p52"/>
          <p:cNvCxnSpPr>
            <a:stCxn id="459" idx="0"/>
            <a:endCxn id="463" idx="3"/>
          </p:cNvCxnSpPr>
          <p:nvPr/>
        </p:nvCxnSpPr>
        <p:spPr>
          <a:xfrm flipH="1" rot="10800000">
            <a:off x="4796200" y="969300"/>
            <a:ext cx="384300" cy="13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2"/>
          <p:cNvCxnSpPr/>
          <p:nvPr/>
        </p:nvCxnSpPr>
        <p:spPr>
          <a:xfrm>
            <a:off x="4224625" y="1692100"/>
            <a:ext cx="3138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2"/>
          <p:cNvCxnSpPr/>
          <p:nvPr/>
        </p:nvCxnSpPr>
        <p:spPr>
          <a:xfrm flipH="1">
            <a:off x="4224700" y="1714500"/>
            <a:ext cx="358500" cy="3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2"/>
          <p:cNvCxnSpPr>
            <a:endCxn id="465" idx="1"/>
          </p:cNvCxnSpPr>
          <p:nvPr/>
        </p:nvCxnSpPr>
        <p:spPr>
          <a:xfrm flipH="1" rot="10800000">
            <a:off x="3910763" y="1024050"/>
            <a:ext cx="261600" cy="11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52"/>
          <p:cNvCxnSpPr>
            <a:stCxn id="463" idx="3"/>
          </p:cNvCxnSpPr>
          <p:nvPr/>
        </p:nvCxnSpPr>
        <p:spPr>
          <a:xfrm flipH="1">
            <a:off x="4874650" y="969288"/>
            <a:ext cx="305700" cy="10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6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6" name="Google Shape;1816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6087"/>
            <a:ext cx="9144000" cy="27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7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2" name="Google Shape;182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877"/>
            <a:ext cx="9144001" cy="289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477" name="Google Shape;477;p53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53"/>
          <p:cNvCxnSpPr>
            <a:stCxn id="477" idx="0"/>
            <a:endCxn id="477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53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53"/>
          <p:cNvCxnSpPr>
            <a:stCxn id="479" idx="0"/>
            <a:endCxn id="479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53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53"/>
          <p:cNvCxnSpPr>
            <a:stCxn id="481" idx="0"/>
            <a:endCxn id="481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53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53"/>
          <p:cNvCxnSpPr>
            <a:stCxn id="483" idx="0"/>
            <a:endCxn id="483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3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53"/>
          <p:cNvCxnSpPr>
            <a:stCxn id="485" idx="0"/>
            <a:endCxn id="485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53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" name="Google Shape;488;p53"/>
          <p:cNvCxnSpPr>
            <a:stCxn id="487" idx="0"/>
            <a:endCxn id="487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3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0" name="Google Shape;490;p53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1" name="Google Shape;491;p53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2" name="Google Shape;492;p53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3" name="Google Shape;493;p53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94" name="Google Shape;494;p53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3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96" name="Google Shape;496;p53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7" name="Google Shape;497;p53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498" name="Google Shape;498;p53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99" name="Google Shape;499;p53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00" name="Google Shape;500;p53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01" name="Google Shape;501;p53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502" name="Google Shape;502;p53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idx="4294967295" type="body"/>
          </p:nvPr>
        </p:nvSpPr>
        <p:spPr>
          <a:xfrm>
            <a:off x="2447400" y="2971800"/>
            <a:ext cx="66933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Søke seg frem →  oppdatere lenke ved å hoppe over et element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508" name="Google Shape;50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509" name="Google Shape;509;p54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54"/>
          <p:cNvCxnSpPr>
            <a:stCxn id="509" idx="0"/>
            <a:endCxn id="509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4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54"/>
          <p:cNvCxnSpPr>
            <a:stCxn id="511" idx="0"/>
            <a:endCxn id="511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54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54"/>
          <p:cNvCxnSpPr>
            <a:stCxn id="513" idx="0"/>
            <a:endCxn id="513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54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54"/>
          <p:cNvCxnSpPr>
            <a:stCxn id="515" idx="0"/>
            <a:endCxn id="515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54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54"/>
          <p:cNvCxnSpPr>
            <a:stCxn id="517" idx="0"/>
            <a:endCxn id="517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54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54"/>
          <p:cNvCxnSpPr>
            <a:stCxn id="519" idx="0"/>
            <a:endCxn id="519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54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2" name="Google Shape;522;p54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3" name="Google Shape;523;p54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4" name="Google Shape;524;p54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5" name="Google Shape;525;p54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26" name="Google Shape;526;p54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54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28" name="Google Shape;528;p54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29" name="Google Shape;529;p54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530" name="Google Shape;530;p54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1" name="Google Shape;531;p54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2" name="Google Shape;532;p54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3" name="Google Shape;533;p54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539" name="Google Shape;539;p55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55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55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55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543" name="Google Shape;543;p55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55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55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55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55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55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5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55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55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55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55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54" name="Google Shape;554;p55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55" name="Google Shape;555;p55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56" name="Google Shape;556;p55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7" name="Google Shape;557;p55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8" name="Google Shape;558;p55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59" name="Google Shape;559;p55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0" name="Google Shape;560;p55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1" name="Google Shape;561;p55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62" name="Google Shape;562;p55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55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564" name="Google Shape;564;p55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570" name="Google Shape;570;p56"/>
          <p:cNvSpPr txBox="1"/>
          <p:nvPr>
            <p:ph idx="4294967295" type="body"/>
          </p:nvPr>
        </p:nvSpPr>
        <p:spPr>
          <a:xfrm>
            <a:off x="2447400" y="2889750"/>
            <a:ext cx="32826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571" name="Google Shape;571;p56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56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56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56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575" name="Google Shape;575;p56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56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56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56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56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56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56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56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56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56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56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86" name="Google Shape;586;p56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87" name="Google Shape;587;p56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88" name="Google Shape;588;p56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89" name="Google Shape;589;p56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0" name="Google Shape;590;p56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1" name="Google Shape;591;p56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2" name="Google Shape;592;p56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3" name="Google Shape;593;p56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594" name="Google Shape;594;p56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56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596" name="Google Shape;596;p56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602" name="Google Shape;602;p57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57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57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57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06" name="Google Shape;606;p57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57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p57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57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57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57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7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57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57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57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57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17" name="Google Shape;617;p57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18" name="Google Shape;618;p57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19" name="Google Shape;619;p57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0" name="Google Shape;620;p57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1" name="Google Shape;621;p57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2" name="Google Shape;622;p57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3" name="Google Shape;623;p57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4" name="Google Shape;624;p57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25" name="Google Shape;625;p57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57"/>
          <p:cNvSpPr txBox="1"/>
          <p:nvPr>
            <p:ph idx="4294967295" type="body"/>
          </p:nvPr>
        </p:nvSpPr>
        <p:spPr>
          <a:xfrm>
            <a:off x="2447400" y="2889750"/>
            <a:ext cx="51747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Oppdatere naboene ved å lenke dem til hverandre</a:t>
            </a:r>
            <a:br>
              <a:rPr lang="en"/>
            </a:br>
            <a:r>
              <a:rPr lang="en"/>
              <a:t>Kjøretid: O(1)</a:t>
            </a:r>
            <a:endParaRPr/>
          </a:p>
        </p:txBody>
      </p:sp>
      <p:sp>
        <p:nvSpPr>
          <p:cNvPr id="627" name="Google Shape;627;p57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628" name="Google Shape;628;p57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Trær</a:t>
            </a:r>
            <a:endParaRPr/>
          </a:p>
        </p:txBody>
      </p:sp>
      <p:pic>
        <p:nvPicPr>
          <p:cNvPr id="634" name="Google Shape;6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75" y="1166725"/>
            <a:ext cx="6007849" cy="3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8"/>
          <p:cNvSpPr txBox="1"/>
          <p:nvPr>
            <p:ph idx="4294967295" type="body"/>
          </p:nvPr>
        </p:nvSpPr>
        <p:spPr>
          <a:xfrm>
            <a:off x="7676925" y="2760525"/>
            <a:ext cx="1455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log(n) høyde</a:t>
            </a:r>
            <a:endParaRPr/>
          </a:p>
        </p:txBody>
      </p:sp>
      <p:sp>
        <p:nvSpPr>
          <p:cNvPr id="636" name="Google Shape;636;p58"/>
          <p:cNvSpPr/>
          <p:nvPr/>
        </p:nvSpPr>
        <p:spPr>
          <a:xfrm>
            <a:off x="6525825" y="1440825"/>
            <a:ext cx="1151100" cy="311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325" y="106500"/>
            <a:ext cx="1955400" cy="1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Datastrukturer :3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</p:txBody>
      </p:sp>
      <p:pic>
        <p:nvPicPr>
          <p:cNvPr id="643" name="Google Shape;6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5" y="1296026"/>
            <a:ext cx="8518938" cy="32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9"/>
          <p:cNvSpPr txBox="1"/>
          <p:nvPr/>
        </p:nvSpPr>
        <p:spPr>
          <a:xfrm>
            <a:off x="5110425" y="2474875"/>
            <a:ext cx="3530700" cy="1788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Insert  = O(log n), O(h)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Delete = </a:t>
            </a: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n), O(h)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Build   = O(n)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59"/>
          <p:cNvSpPr txBox="1"/>
          <p:nvPr/>
        </p:nvSpPr>
        <p:spPr>
          <a:xfrm>
            <a:off x="614400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https://www.youtube.com/watch?v=t0Cq6tVNRBA&amp;t=365s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0"/>
          <p:cNvSpPr txBox="1"/>
          <p:nvPr>
            <p:ph type="title"/>
          </p:nvPr>
        </p:nvSpPr>
        <p:spPr>
          <a:xfrm>
            <a:off x="121200" y="12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MAX-HEAPIFY</a:t>
            </a:r>
            <a:endParaRPr/>
          </a:p>
        </p:txBody>
      </p:sp>
      <p:pic>
        <p:nvPicPr>
          <p:cNvPr id="651" name="Google Shape;6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575" y="1186200"/>
            <a:ext cx="5980249" cy="412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0"/>
          <p:cNvSpPr txBox="1"/>
          <p:nvPr/>
        </p:nvSpPr>
        <p:spPr>
          <a:xfrm>
            <a:off x="5155175" y="0"/>
            <a:ext cx="4408800" cy="118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MAX-HEAPIFY             = O(log n)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HEAP-EXTRACT-MAX = O(log n)</a:t>
            </a:r>
            <a:endParaRPr i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3" name="Google Shape;6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0" y="1427850"/>
            <a:ext cx="2774775" cy="183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375" y="1253449"/>
            <a:ext cx="79112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009" y="1826151"/>
            <a:ext cx="546391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pic>
        <p:nvPicPr>
          <p:cNvPr id="661" name="Google Shape;6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100" y="275750"/>
            <a:ext cx="4744799" cy="2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100" y="2587700"/>
            <a:ext cx="4150799" cy="22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1"/>
          <p:cNvSpPr txBox="1"/>
          <p:nvPr/>
        </p:nvSpPr>
        <p:spPr>
          <a:xfrm>
            <a:off x="356275" y="1841550"/>
            <a:ext cx="4967700" cy="26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h(k) = index</a:t>
            </a:r>
            <a:b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Mapping fra nøkler til indekser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Må være deterministisk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Bør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fordele jevnt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chaining</a:t>
            </a:r>
            <a:endParaRPr/>
          </a:p>
        </p:txBody>
      </p:sp>
      <p:pic>
        <p:nvPicPr>
          <p:cNvPr id="669" name="Google Shape;6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00" y="1560325"/>
            <a:ext cx="6264249" cy="251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er greia? Hvorfor vil vi ha datastrukturer?</a:t>
            </a:r>
            <a:endParaRPr/>
          </a:p>
        </p:txBody>
      </p:sp>
      <p:sp>
        <p:nvSpPr>
          <p:cNvPr id="675" name="Google Shape;675;p63"/>
          <p:cNvSpPr txBox="1"/>
          <p:nvPr/>
        </p:nvSpPr>
        <p:spPr>
          <a:xfrm>
            <a:off x="470650" y="1367125"/>
            <a:ext cx="54909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er greia? Hvorfor vil vi ha datastrukturer?</a:t>
            </a:r>
            <a:endParaRPr/>
          </a:p>
        </p:txBody>
      </p:sp>
      <p:sp>
        <p:nvSpPr>
          <p:cNvPr id="681" name="Google Shape;681;p64"/>
          <p:cNvSpPr txBox="1"/>
          <p:nvPr/>
        </p:nvSpPr>
        <p:spPr>
          <a:xfrm>
            <a:off x="470650" y="1367125"/>
            <a:ext cx="54909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Fordi forskjellige Datastrukturer har forskjellige egenskaper vi kan benytte oss av!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 har e</a:t>
            </a:r>
            <a:r>
              <a:rPr lang="en"/>
              <a:t>t lager </a:t>
            </a:r>
            <a:r>
              <a:rPr lang="en"/>
              <a:t>med godteri og du vil ha et program som gjør at du raskt kan sjekke dataen om enkelte typer godteri. Hvilken datastrukturer kan passe her?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6"/>
          <p:cNvSpPr txBox="1"/>
          <p:nvPr>
            <p:ph idx="4294967295" type="body"/>
          </p:nvPr>
        </p:nvSpPr>
        <p:spPr>
          <a:xfrm>
            <a:off x="2447400" y="2971800"/>
            <a:ext cx="40875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Begynne fra starten → lineært søk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692" name="Google Shape;6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693" name="Google Shape;693;p66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66"/>
          <p:cNvCxnSpPr>
            <a:stCxn id="693" idx="0"/>
            <a:endCxn id="693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66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6" name="Google Shape;696;p66"/>
          <p:cNvCxnSpPr>
            <a:stCxn id="695" idx="0"/>
            <a:endCxn id="695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66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8" name="Google Shape;698;p66"/>
          <p:cNvCxnSpPr>
            <a:stCxn id="697" idx="0"/>
            <a:endCxn id="697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66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66"/>
          <p:cNvCxnSpPr>
            <a:stCxn id="699" idx="0"/>
            <a:endCxn id="699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66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p66"/>
          <p:cNvCxnSpPr>
            <a:stCxn id="701" idx="0"/>
            <a:endCxn id="701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66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66"/>
          <p:cNvCxnSpPr>
            <a:stCxn id="703" idx="0"/>
            <a:endCxn id="703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66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6" name="Google Shape;706;p66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7" name="Google Shape;707;p66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8" name="Google Shape;708;p66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9" name="Google Shape;709;p66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10" name="Google Shape;710;p66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66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712" name="Google Shape;712;p66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13" name="Google Shape;713;p66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14" name="Google Shape;714;p66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715" name="Google Shape;715;p66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716" name="Google Shape;716;p66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17" name="Google Shape;717;p66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00" y="1253775"/>
            <a:ext cx="5645525" cy="288245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7"/>
          <p:cNvSpPr txBox="1"/>
          <p:nvPr>
            <p:ph type="title"/>
          </p:nvPr>
        </p:nvSpPr>
        <p:spPr>
          <a:xfrm>
            <a:off x="1611600" y="321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</a:rPr>
              <a:t>Hash-map-uh!!!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724" name="Google Shape;724;p67"/>
          <p:cNvSpPr txBox="1"/>
          <p:nvPr/>
        </p:nvSpPr>
        <p:spPr>
          <a:xfrm>
            <a:off x="59503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https://www.youtube.com/watch?v=pKO9UjSeLew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8"/>
          <p:cNvSpPr txBox="1"/>
          <p:nvPr>
            <p:ph type="title"/>
          </p:nvPr>
        </p:nvSpPr>
        <p:spPr>
          <a:xfrm>
            <a:off x="311700" y="445025"/>
            <a:ext cx="8520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Eller hva om du vil raskt kunne sjekke hvilket godteri som veier mest men også sette inn nye typer godteri raskt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type="ctrTitle"/>
          </p:nvPr>
        </p:nvSpPr>
        <p:spPr>
          <a:xfrm>
            <a:off x="143601" y="251525"/>
            <a:ext cx="7543500" cy="12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gjør en datastruktur?</a:t>
            </a:r>
            <a:endParaRPr/>
          </a:p>
        </p:txBody>
      </p:sp>
      <p:sp>
        <p:nvSpPr>
          <p:cNvPr id="169" name="Google Shape;169;p42"/>
          <p:cNvSpPr txBox="1"/>
          <p:nvPr/>
        </p:nvSpPr>
        <p:spPr>
          <a:xfrm>
            <a:off x="470650" y="1804150"/>
            <a:ext cx="7543500" cy="28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Representere 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HVORDAN!?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feks: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Prioritetskøer, Trær, Lenkede lister, hash-maps… osv.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Doubly linked list</a:t>
            </a:r>
            <a:endParaRPr/>
          </a:p>
        </p:txBody>
      </p:sp>
      <p:sp>
        <p:nvSpPr>
          <p:cNvPr id="735" name="Google Shape;735;p69"/>
          <p:cNvSpPr txBox="1"/>
          <p:nvPr>
            <p:ph idx="4294967295" type="body"/>
          </p:nvPr>
        </p:nvSpPr>
        <p:spPr>
          <a:xfrm>
            <a:off x="2447400" y="2889750"/>
            <a:ext cx="32826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Slette element i listen?</a:t>
            </a:r>
            <a:endParaRPr/>
          </a:p>
        </p:txBody>
      </p:sp>
      <p:sp>
        <p:nvSpPr>
          <p:cNvPr id="736" name="Google Shape;736;p69"/>
          <p:cNvSpPr/>
          <p:nvPr/>
        </p:nvSpPr>
        <p:spPr>
          <a:xfrm>
            <a:off x="7165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7" name="Google Shape;737;p69"/>
          <p:cNvCxnSpPr/>
          <p:nvPr/>
        </p:nvCxnSpPr>
        <p:spPr>
          <a:xfrm>
            <a:off x="11882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69"/>
          <p:cNvCxnSpPr/>
          <p:nvPr/>
        </p:nvCxnSpPr>
        <p:spPr>
          <a:xfrm rot="10800000">
            <a:off x="9519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9" name="Google Shape;739;p69"/>
          <p:cNvSpPr txBox="1"/>
          <p:nvPr>
            <p:ph idx="4294967295" type="body"/>
          </p:nvPr>
        </p:nvSpPr>
        <p:spPr>
          <a:xfrm>
            <a:off x="12617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740" name="Google Shape;740;p69"/>
          <p:cNvCxnSpPr/>
          <p:nvPr/>
        </p:nvCxnSpPr>
        <p:spPr>
          <a:xfrm>
            <a:off x="166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69"/>
          <p:cNvSpPr/>
          <p:nvPr/>
        </p:nvSpPr>
        <p:spPr>
          <a:xfrm>
            <a:off x="25999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69"/>
          <p:cNvCxnSpPr/>
          <p:nvPr/>
        </p:nvCxnSpPr>
        <p:spPr>
          <a:xfrm>
            <a:off x="30717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69"/>
          <p:cNvCxnSpPr/>
          <p:nvPr/>
        </p:nvCxnSpPr>
        <p:spPr>
          <a:xfrm>
            <a:off x="354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69"/>
          <p:cNvSpPr/>
          <p:nvPr/>
        </p:nvSpPr>
        <p:spPr>
          <a:xfrm>
            <a:off x="448342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5" name="Google Shape;745;p69"/>
          <p:cNvCxnSpPr/>
          <p:nvPr/>
        </p:nvCxnSpPr>
        <p:spPr>
          <a:xfrm>
            <a:off x="49551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9"/>
          <p:cNvCxnSpPr/>
          <p:nvPr/>
        </p:nvCxnSpPr>
        <p:spPr>
          <a:xfrm>
            <a:off x="543207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69"/>
          <p:cNvSpPr/>
          <p:nvPr/>
        </p:nvSpPr>
        <p:spPr>
          <a:xfrm>
            <a:off x="6366875" y="1832550"/>
            <a:ext cx="14118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69"/>
          <p:cNvCxnSpPr/>
          <p:nvPr/>
        </p:nvCxnSpPr>
        <p:spPr>
          <a:xfrm>
            <a:off x="68386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69"/>
          <p:cNvCxnSpPr/>
          <p:nvPr/>
        </p:nvCxnSpPr>
        <p:spPr>
          <a:xfrm>
            <a:off x="7315525" y="18325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69"/>
          <p:cNvSpPr txBox="1"/>
          <p:nvPr>
            <p:ph idx="4294967295" type="body"/>
          </p:nvPr>
        </p:nvSpPr>
        <p:spPr>
          <a:xfrm>
            <a:off x="31451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51" name="Google Shape;751;p69"/>
          <p:cNvSpPr txBox="1"/>
          <p:nvPr>
            <p:ph idx="4294967295" type="body"/>
          </p:nvPr>
        </p:nvSpPr>
        <p:spPr>
          <a:xfrm>
            <a:off x="502862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52" name="Google Shape;752;p69"/>
          <p:cNvSpPr txBox="1"/>
          <p:nvPr>
            <p:ph idx="4294967295" type="body"/>
          </p:nvPr>
        </p:nvSpPr>
        <p:spPr>
          <a:xfrm>
            <a:off x="6912075" y="1799700"/>
            <a:ext cx="330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753" name="Google Shape;753;p69"/>
          <p:cNvSpPr/>
          <p:nvPr/>
        </p:nvSpPr>
        <p:spPr>
          <a:xfrm>
            <a:off x="1880050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4" name="Google Shape;754;p69"/>
          <p:cNvSpPr/>
          <p:nvPr/>
        </p:nvSpPr>
        <p:spPr>
          <a:xfrm>
            <a:off x="377302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5" name="Google Shape;755;p69"/>
          <p:cNvSpPr/>
          <p:nvPr/>
        </p:nvSpPr>
        <p:spPr>
          <a:xfrm>
            <a:off x="5656475" y="2056075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6" name="Google Shape;756;p69"/>
          <p:cNvSpPr/>
          <p:nvPr/>
        </p:nvSpPr>
        <p:spPr>
          <a:xfrm rot="10800000">
            <a:off x="56564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7" name="Google Shape;757;p69"/>
          <p:cNvSpPr/>
          <p:nvPr/>
        </p:nvSpPr>
        <p:spPr>
          <a:xfrm rot="10800000">
            <a:off x="377302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8" name="Google Shape;758;p69"/>
          <p:cNvSpPr/>
          <p:nvPr/>
        </p:nvSpPr>
        <p:spPr>
          <a:xfrm rot="10800000">
            <a:off x="1889575" y="1584300"/>
            <a:ext cx="957750" cy="454050"/>
          </a:xfrm>
          <a:custGeom>
            <a:rect b="b" l="l" r="r" t="t"/>
            <a:pathLst>
              <a:path extrusionOk="0" h="18162" w="38310">
                <a:moveTo>
                  <a:pt x="0" y="0"/>
                </a:moveTo>
                <a:lnTo>
                  <a:pt x="0" y="18162"/>
                </a:lnTo>
                <a:lnTo>
                  <a:pt x="38310" y="18162"/>
                </a:lnTo>
                <a:lnTo>
                  <a:pt x="38310" y="7946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59" name="Google Shape;759;p69"/>
          <p:cNvCxnSpPr/>
          <p:nvPr/>
        </p:nvCxnSpPr>
        <p:spPr>
          <a:xfrm rot="10800000">
            <a:off x="7539025" y="22441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69"/>
          <p:cNvSpPr txBox="1"/>
          <p:nvPr>
            <p:ph idx="4294967295" type="body"/>
          </p:nvPr>
        </p:nvSpPr>
        <p:spPr>
          <a:xfrm>
            <a:off x="5511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761" name="Google Shape;761;p69"/>
          <p:cNvSpPr txBox="1"/>
          <p:nvPr>
            <p:ph idx="4294967295" type="body"/>
          </p:nvPr>
        </p:nvSpPr>
        <p:spPr>
          <a:xfrm>
            <a:off x="7138225" y="28897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0" y="1701850"/>
            <a:ext cx="3255625" cy="32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Eller hva om du vil raskt kunne sjekke hvilket godteri som veier mest? KONSTANT TID!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710" y="1486501"/>
            <a:ext cx="8518938" cy="325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70"/>
          <p:cNvCxnSpPr/>
          <p:nvPr/>
        </p:nvCxnSpPr>
        <p:spPr>
          <a:xfrm>
            <a:off x="324975" y="2622175"/>
            <a:ext cx="616200" cy="40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70"/>
          <p:cNvCxnSpPr/>
          <p:nvPr/>
        </p:nvCxnSpPr>
        <p:spPr>
          <a:xfrm flipH="1">
            <a:off x="347250" y="2521325"/>
            <a:ext cx="526800" cy="62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70"/>
          <p:cNvSpPr txBox="1"/>
          <p:nvPr/>
        </p:nvSpPr>
        <p:spPr>
          <a:xfrm>
            <a:off x="313775" y="2229975"/>
            <a:ext cx="705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Sorteringer</a:t>
            </a:r>
            <a:endParaRPr/>
          </a:p>
        </p:txBody>
      </p:sp>
      <p:sp>
        <p:nvSpPr>
          <p:cNvPr id="777" name="Google Shape;777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</a:t>
            </a:r>
            <a:endParaRPr/>
          </a:p>
        </p:txBody>
      </p:sp>
      <p:sp>
        <p:nvSpPr>
          <p:cNvPr id="778" name="Google Shape;778;p71"/>
          <p:cNvSpPr txBox="1"/>
          <p:nvPr/>
        </p:nvSpPr>
        <p:spPr>
          <a:xfrm>
            <a:off x="6413400" y="4656000"/>
            <a:ext cx="2730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http://tiny.cc/algdatmidt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Hvilke egenskaper kan en sorteringsalgoritme ha?</a:t>
            </a:r>
            <a:endParaRPr/>
          </a:p>
        </p:txBody>
      </p:sp>
      <p:sp>
        <p:nvSpPr>
          <p:cNvPr id="784" name="Google Shape;784;p72"/>
          <p:cNvSpPr txBox="1"/>
          <p:nvPr>
            <p:ph idx="1" type="body"/>
          </p:nvPr>
        </p:nvSpPr>
        <p:spPr>
          <a:xfrm>
            <a:off x="457200" y="1200150"/>
            <a:ext cx="44928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Sammenligning / ikke sammenligning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Best / Average / Worst case kjøretid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Minnebruk - in-place?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Stabil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Parallelliserbarhet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5" name="Google Shape;7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925" y="1267925"/>
            <a:ext cx="3476872" cy="26076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Sorteringsalgoritmer</a:t>
            </a:r>
            <a:endParaRPr/>
          </a:p>
        </p:txBody>
      </p:sp>
      <p:sp>
        <p:nvSpPr>
          <p:cNvPr id="791" name="Google Shape;791;p73"/>
          <p:cNvSpPr txBox="1"/>
          <p:nvPr>
            <p:ph idx="1" type="body"/>
          </p:nvPr>
        </p:nvSpPr>
        <p:spPr>
          <a:xfrm>
            <a:off x="457200" y="1200150"/>
            <a:ext cx="40860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Sammenligningsbasert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Dårlig aka O(n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Bubble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Insertion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Selection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Optimalt aka O(n lg 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Merge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Quicksort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Heapsort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2" name="Google Shape;792;p73"/>
          <p:cNvSpPr txBox="1"/>
          <p:nvPr>
            <p:ph idx="1" type="body"/>
          </p:nvPr>
        </p:nvSpPr>
        <p:spPr>
          <a:xfrm>
            <a:off x="4543200" y="1200150"/>
            <a:ext cx="40860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Ikke-sammenligningsbasert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O(n)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Counting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Radix sort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Bucket sort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graphicFrame>
        <p:nvGraphicFramePr>
          <p:cNvPr id="798" name="Google Shape;798;p74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99" name="Google Shape;7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850" y="1354327"/>
            <a:ext cx="5178200" cy="31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sort</a:t>
            </a:r>
            <a:endParaRPr/>
          </a:p>
        </p:txBody>
      </p:sp>
      <p:graphicFrame>
        <p:nvGraphicFramePr>
          <p:cNvPr id="805" name="Google Shape;805;p75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06" name="Google Shape;8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175" y="1442725"/>
            <a:ext cx="4937325" cy="2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graphicFrame>
        <p:nvGraphicFramePr>
          <p:cNvPr id="812" name="Google Shape;812;p76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O(n</a:t>
                      </a:r>
                      <a:r>
                        <a:rPr baseline="30000" lang="en"/>
                        <a:t>2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Selection-Sort-Animation.gif" id="813" name="Google Shape;8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0" y="651577"/>
            <a:ext cx="1119225" cy="4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graphicFrame>
        <p:nvGraphicFramePr>
          <p:cNvPr id="819" name="Google Shape;819;p77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Merge-sort-example-300px.gif" id="820" name="Google Shape;8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50" y="205975"/>
            <a:ext cx="4045375" cy="24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96" y="2531450"/>
            <a:ext cx="3976751" cy="2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Quicksort</a:t>
            </a:r>
            <a:endParaRPr/>
          </a:p>
        </p:txBody>
      </p:sp>
      <p:graphicFrame>
        <p:nvGraphicFramePr>
          <p:cNvPr id="827" name="Google Shape;827;p78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</a:t>
                      </a:r>
                      <a:r>
                        <a:rPr lang="en"/>
                        <a:t>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Sorting_quicksort_anim.gif" id="828" name="Google Shape;8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925" y="846875"/>
            <a:ext cx="4698406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Stack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43"/>
          <p:cNvSpPr/>
          <p:nvPr/>
        </p:nvSpPr>
        <p:spPr>
          <a:xfrm>
            <a:off x="2930025" y="1680927"/>
            <a:ext cx="1894200" cy="294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43"/>
          <p:cNvCxnSpPr/>
          <p:nvPr/>
        </p:nvCxnSpPr>
        <p:spPr>
          <a:xfrm>
            <a:off x="2930025" y="2156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43"/>
          <p:cNvCxnSpPr/>
          <p:nvPr/>
        </p:nvCxnSpPr>
        <p:spPr>
          <a:xfrm>
            <a:off x="2937125" y="298677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43"/>
          <p:cNvCxnSpPr/>
          <p:nvPr/>
        </p:nvCxnSpPr>
        <p:spPr>
          <a:xfrm>
            <a:off x="2930025" y="2571750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43"/>
          <p:cNvCxnSpPr/>
          <p:nvPr/>
        </p:nvCxnSpPr>
        <p:spPr>
          <a:xfrm>
            <a:off x="2937125" y="33483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43"/>
          <p:cNvCxnSpPr/>
          <p:nvPr/>
        </p:nvCxnSpPr>
        <p:spPr>
          <a:xfrm>
            <a:off x="2930025" y="4014950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43"/>
          <p:cNvCxnSpPr/>
          <p:nvPr/>
        </p:nvCxnSpPr>
        <p:spPr>
          <a:xfrm>
            <a:off x="2930025" y="43234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43"/>
          <p:cNvCxnSpPr/>
          <p:nvPr/>
        </p:nvCxnSpPr>
        <p:spPr>
          <a:xfrm>
            <a:off x="2362475" y="595925"/>
            <a:ext cx="964800" cy="12699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43"/>
          <p:cNvCxnSpPr/>
          <p:nvPr/>
        </p:nvCxnSpPr>
        <p:spPr>
          <a:xfrm flipH="1" rot="10800000">
            <a:off x="4441150" y="652750"/>
            <a:ext cx="972000" cy="1227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43"/>
          <p:cNvCxnSpPr/>
          <p:nvPr/>
        </p:nvCxnSpPr>
        <p:spPr>
          <a:xfrm rot="10800000">
            <a:off x="4743375" y="1972275"/>
            <a:ext cx="8187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43"/>
          <p:cNvSpPr txBox="1"/>
          <p:nvPr>
            <p:ph idx="4294967295" type="body"/>
          </p:nvPr>
        </p:nvSpPr>
        <p:spPr>
          <a:xfrm>
            <a:off x="1619975" y="368600"/>
            <a:ext cx="8187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43"/>
          <p:cNvSpPr txBox="1"/>
          <p:nvPr>
            <p:ph idx="4294967295" type="body"/>
          </p:nvPr>
        </p:nvSpPr>
        <p:spPr>
          <a:xfrm>
            <a:off x="5399025" y="368600"/>
            <a:ext cx="1377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43"/>
          <p:cNvSpPr txBox="1"/>
          <p:nvPr>
            <p:ph idx="4294967295" type="body"/>
          </p:nvPr>
        </p:nvSpPr>
        <p:spPr>
          <a:xfrm>
            <a:off x="5576325" y="1750425"/>
            <a:ext cx="1022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3"/>
          <p:cNvSpPr/>
          <p:nvPr/>
        </p:nvSpPr>
        <p:spPr>
          <a:xfrm>
            <a:off x="0" y="4646875"/>
            <a:ext cx="9146100" cy="496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3"/>
          <p:cNvSpPr txBox="1"/>
          <p:nvPr/>
        </p:nvSpPr>
        <p:spPr>
          <a:xfrm rot="5400000">
            <a:off x="3568800" y="3453671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190" name="Google Shape;190;p43"/>
          <p:cNvSpPr txBox="1"/>
          <p:nvPr>
            <p:ph type="title"/>
          </p:nvPr>
        </p:nvSpPr>
        <p:spPr>
          <a:xfrm>
            <a:off x="311700" y="966225"/>
            <a:ext cx="20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</a:rPr>
              <a:t>eller LIFO-kø</a:t>
            </a:r>
            <a:endParaRPr i="1" sz="18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Heapsort</a:t>
            </a:r>
            <a:endParaRPr/>
          </a:p>
        </p:txBody>
      </p:sp>
      <p:graphicFrame>
        <p:nvGraphicFramePr>
          <p:cNvPr id="834" name="Google Shape;834;p79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</a:t>
                      </a:r>
                      <a:r>
                        <a:rPr lang="en"/>
                        <a:t>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lg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5" name="Google Shape;8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625" y="821410"/>
            <a:ext cx="4102861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 sort</a:t>
            </a:r>
            <a:endParaRPr/>
          </a:p>
        </p:txBody>
      </p:sp>
      <p:graphicFrame>
        <p:nvGraphicFramePr>
          <p:cNvPr id="841" name="Google Shape;841;p80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42" name="Google Shape;8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49" y="1880262"/>
            <a:ext cx="4308050" cy="182846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0"/>
          <p:cNvSpPr txBox="1"/>
          <p:nvPr/>
        </p:nvSpPr>
        <p:spPr>
          <a:xfrm>
            <a:off x="2674650" y="4612925"/>
            <a:ext cx="3688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NB: krever uniform sannsynlighetsfordeling!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sort</a:t>
            </a:r>
            <a:endParaRPr/>
          </a:p>
        </p:txBody>
      </p:sp>
      <p:graphicFrame>
        <p:nvGraphicFramePr>
          <p:cNvPr id="849" name="Google Shape;849;p81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50" name="Google Shape;8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275" y="1319700"/>
            <a:ext cx="5339801" cy="3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1"/>
          <p:cNvSpPr/>
          <p:nvPr/>
        </p:nvSpPr>
        <p:spPr>
          <a:xfrm>
            <a:off x="8894625" y="1319700"/>
            <a:ext cx="1080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Radix sort</a:t>
            </a:r>
            <a:endParaRPr/>
          </a:p>
        </p:txBody>
      </p:sp>
      <p:graphicFrame>
        <p:nvGraphicFramePr>
          <p:cNvPr id="857" name="Google Shape;857;p82"/>
          <p:cNvGraphicFramePr/>
          <p:nvPr/>
        </p:nvGraphicFramePr>
        <p:xfrm>
          <a:off x="364450" y="1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{53D39F69-E6C0-4749-8CA7-EA2288E0D66C}</a:tableStyleId>
              </a:tblPr>
              <a:tblGrid>
                <a:gridCol w="1443350"/>
                <a:gridCol w="144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Sammenligning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Θ(d(n + k))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O(n +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In-place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Parallelliserbar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58" name="Google Shape;85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25" y="1444800"/>
            <a:ext cx="5223125" cy="25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 fort kan vi gå?</a:t>
            </a:r>
            <a:endParaRPr/>
          </a:p>
        </p:txBody>
      </p:sp>
      <p:pic>
        <p:nvPicPr>
          <p:cNvPr descr="fartsgrense.jpg" id="864" name="Google Shape;8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5" y="1237300"/>
            <a:ext cx="3148899" cy="31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738" y="0"/>
            <a:ext cx="4801576" cy="2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575" y="2113250"/>
            <a:ext cx="5381901" cy="2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H2011, oppgave 2c)</a:t>
            </a:r>
            <a:endParaRPr/>
          </a:p>
        </p:txBody>
      </p:sp>
      <p:pic>
        <p:nvPicPr>
          <p:cNvPr id="872" name="Google Shape;8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0" y="1359825"/>
            <a:ext cx="8571801" cy="24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H2010, oppgave 1g)</a:t>
            </a:r>
            <a:endParaRPr/>
          </a:p>
        </p:txBody>
      </p:sp>
      <p:pic>
        <p:nvPicPr>
          <p:cNvPr id="878" name="Google Shape;8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2225775"/>
            <a:ext cx="8584502" cy="6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3a)</a:t>
            </a:r>
            <a:endParaRPr/>
          </a:p>
        </p:txBody>
      </p:sp>
      <p:pic>
        <p:nvPicPr>
          <p:cNvPr id="884" name="Google Shape;88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1067025"/>
            <a:ext cx="4988476" cy="40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H2014, oppgave 3a)</a:t>
            </a:r>
            <a:endParaRPr/>
          </a:p>
        </p:txBody>
      </p:sp>
      <p:pic>
        <p:nvPicPr>
          <p:cNvPr id="890" name="Google Shape;8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96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Dynamisk programmering</a:t>
            </a:r>
            <a:endParaRPr/>
          </a:p>
        </p:txBody>
      </p:sp>
      <p:sp>
        <p:nvSpPr>
          <p:cNvPr id="896" name="Google Shape;896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Queue</a:t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6" name="Google Shape;196;p44"/>
          <p:cNvSpPr/>
          <p:nvPr/>
        </p:nvSpPr>
        <p:spPr>
          <a:xfrm rot="5400000">
            <a:off x="3228425" y="1432625"/>
            <a:ext cx="1894200" cy="294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44"/>
          <p:cNvCxnSpPr/>
          <p:nvPr/>
        </p:nvCxnSpPr>
        <p:spPr>
          <a:xfrm rot="5400000">
            <a:off x="4246475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44"/>
          <p:cNvCxnSpPr/>
          <p:nvPr/>
        </p:nvCxnSpPr>
        <p:spPr>
          <a:xfrm rot="5400000">
            <a:off x="3416425" y="29118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44"/>
          <p:cNvCxnSpPr/>
          <p:nvPr/>
        </p:nvCxnSpPr>
        <p:spPr>
          <a:xfrm rot="5400000">
            <a:off x="383145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44"/>
          <p:cNvCxnSpPr/>
          <p:nvPr/>
        </p:nvCxnSpPr>
        <p:spPr>
          <a:xfrm rot="5400000">
            <a:off x="271800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44"/>
          <p:cNvCxnSpPr/>
          <p:nvPr/>
        </p:nvCxnSpPr>
        <p:spPr>
          <a:xfrm rot="5400000">
            <a:off x="2388250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44"/>
          <p:cNvCxnSpPr/>
          <p:nvPr/>
        </p:nvCxnSpPr>
        <p:spPr>
          <a:xfrm rot="5400000">
            <a:off x="2079775" y="2904725"/>
            <a:ext cx="189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44"/>
          <p:cNvCxnSpPr/>
          <p:nvPr/>
        </p:nvCxnSpPr>
        <p:spPr>
          <a:xfrm>
            <a:off x="1226975" y="2904725"/>
            <a:ext cx="15834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44"/>
          <p:cNvCxnSpPr/>
          <p:nvPr/>
        </p:nvCxnSpPr>
        <p:spPr>
          <a:xfrm>
            <a:off x="5420600" y="2837850"/>
            <a:ext cx="1596000" cy="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44"/>
          <p:cNvCxnSpPr/>
          <p:nvPr/>
        </p:nvCxnSpPr>
        <p:spPr>
          <a:xfrm>
            <a:off x="5391700" y="1402725"/>
            <a:ext cx="0" cy="680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44"/>
          <p:cNvSpPr txBox="1"/>
          <p:nvPr>
            <p:ph idx="4294967295" type="body"/>
          </p:nvPr>
        </p:nvSpPr>
        <p:spPr>
          <a:xfrm>
            <a:off x="6274225" y="2371350"/>
            <a:ext cx="7872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Pop()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4"/>
          <p:cNvSpPr txBox="1"/>
          <p:nvPr>
            <p:ph idx="4294967295" type="body"/>
          </p:nvPr>
        </p:nvSpPr>
        <p:spPr>
          <a:xfrm>
            <a:off x="1226975" y="2401350"/>
            <a:ext cx="1377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Push(item)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4"/>
          <p:cNvSpPr txBox="1"/>
          <p:nvPr>
            <p:ph idx="4294967295" type="body"/>
          </p:nvPr>
        </p:nvSpPr>
        <p:spPr>
          <a:xfrm>
            <a:off x="5004700" y="966225"/>
            <a:ext cx="1022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Peek()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3520098" y="2500423"/>
            <a:ext cx="964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sp>
        <p:nvSpPr>
          <p:cNvPr id="210" name="Google Shape;210;p44"/>
          <p:cNvSpPr txBox="1"/>
          <p:nvPr>
            <p:ph type="title"/>
          </p:nvPr>
        </p:nvSpPr>
        <p:spPr>
          <a:xfrm>
            <a:off x="311700" y="9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9999"/>
                </a:solidFill>
              </a:rPr>
              <a:t>eller FIFO-kø</a:t>
            </a:r>
            <a:endParaRPr i="1" sz="180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Dynamisk programmering</a:t>
            </a:r>
            <a:endParaRPr/>
          </a:p>
        </p:txBody>
      </p:sp>
      <p:sp>
        <p:nvSpPr>
          <p:cNvPr id="902" name="Google Shape;90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Krav til DP: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Optimal substruktur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Overlappende subproblemer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Hvordan gjøre det i praksis?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Memoisering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Bottom-up problemløsing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Dynamisk programmering - motivasjon</a:t>
            </a:r>
            <a:endParaRPr sz="3000"/>
          </a:p>
        </p:txBody>
      </p:sp>
      <p:sp>
        <p:nvSpPr>
          <p:cNvPr id="908" name="Google Shape;908;p90"/>
          <p:cNvSpPr txBox="1"/>
          <p:nvPr/>
        </p:nvSpPr>
        <p:spPr>
          <a:xfrm>
            <a:off x="3246925" y="1134450"/>
            <a:ext cx="2721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Fibonacci-tall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CodeCogsEqn.gif" id="909" name="Google Shape;9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353" y="1714350"/>
            <a:ext cx="313329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</a:t>
            </a:r>
            <a:endParaRPr sz="3000"/>
          </a:p>
        </p:txBody>
      </p:sp>
      <p:pic>
        <p:nvPicPr>
          <p:cNvPr descr="CodeCogsEqn.gif" id="915" name="Google Shape;91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28" y="305300"/>
            <a:ext cx="313329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16" name="Google Shape;91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9" y="2500874"/>
            <a:ext cx="2680300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17" name="Google Shape;917;p91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7072750" y="253830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1"/>
          <p:cNvSpPr txBox="1"/>
          <p:nvPr/>
        </p:nvSpPr>
        <p:spPr>
          <a:xfrm>
            <a:off x="6746525" y="178355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19" name="Google Shape;919;p91"/>
          <p:cNvCxnSpPr>
            <a:stCxn id="918" idx="1"/>
            <a:endCxn id="916" idx="0"/>
          </p:cNvCxnSpPr>
          <p:nvPr/>
        </p:nvCxnSpPr>
        <p:spPr>
          <a:xfrm flipH="1">
            <a:off x="5655425" y="200075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91"/>
          <p:cNvCxnSpPr>
            <a:stCxn id="918" idx="3"/>
          </p:cNvCxnSpPr>
          <p:nvPr/>
        </p:nvCxnSpPr>
        <p:spPr>
          <a:xfrm>
            <a:off x="7354025" y="200075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91"/>
          <p:cNvSpPr/>
          <p:nvPr/>
        </p:nvSpPr>
        <p:spPr>
          <a:xfrm>
            <a:off x="7018483" y="2431781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922" name="Google Shape;922;p91"/>
          <p:cNvSpPr/>
          <p:nvPr/>
        </p:nvSpPr>
        <p:spPr>
          <a:xfrm>
            <a:off x="4169320" y="2939606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</a:t>
            </a:r>
            <a:endParaRPr sz="3000"/>
          </a:p>
        </p:txBody>
      </p:sp>
      <p:pic>
        <p:nvPicPr>
          <p:cNvPr descr="CodeCogsEqn.gif" id="928" name="Google Shape;9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28" y="305300"/>
            <a:ext cx="313329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2"/>
          <p:cNvSpPr txBox="1"/>
          <p:nvPr/>
        </p:nvSpPr>
        <p:spPr>
          <a:xfrm>
            <a:off x="665575" y="1618500"/>
            <a:ext cx="26301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F9000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45818E"/>
                </a:solidFill>
              </a:rPr>
              <a:t>fib</a:t>
            </a:r>
            <a:r>
              <a:rPr lang="en"/>
              <a:t>(n):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if</a:t>
            </a:r>
            <a:r>
              <a:rPr lang="en"/>
              <a:t> n == </a:t>
            </a:r>
            <a:r>
              <a:rPr lang="en">
                <a:solidFill>
                  <a:srgbClr val="CC0000"/>
                </a:solidFill>
              </a:rPr>
              <a:t>0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0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elif</a:t>
            </a:r>
            <a:r>
              <a:rPr lang="en"/>
              <a:t> n == </a:t>
            </a:r>
            <a:r>
              <a:rPr lang="en">
                <a:solidFill>
                  <a:srgbClr val="CC0000"/>
                </a:solidFill>
              </a:rPr>
              <a:t>1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1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else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fib(n-</a:t>
            </a:r>
            <a:r>
              <a:rPr lang="en">
                <a:solidFill>
                  <a:srgbClr val="CC0000"/>
                </a:solidFill>
              </a:rPr>
              <a:t>1</a:t>
            </a:r>
            <a:r>
              <a:rPr lang="en"/>
              <a:t>) + fib(n-</a:t>
            </a:r>
            <a:r>
              <a:rPr lang="en">
                <a:solidFill>
                  <a:srgbClr val="CC0000"/>
                </a:solidFill>
              </a:rPr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naivFibTre.png" id="930" name="Google Shape;93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9" y="2500874"/>
            <a:ext cx="2680300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31" name="Google Shape;931;p92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7072750" y="253830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92"/>
          <p:cNvSpPr txBox="1"/>
          <p:nvPr/>
        </p:nvSpPr>
        <p:spPr>
          <a:xfrm>
            <a:off x="6746525" y="178355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33" name="Google Shape;933;p92"/>
          <p:cNvCxnSpPr>
            <a:stCxn id="932" idx="1"/>
            <a:endCxn id="930" idx="0"/>
          </p:cNvCxnSpPr>
          <p:nvPr/>
        </p:nvCxnSpPr>
        <p:spPr>
          <a:xfrm flipH="1">
            <a:off x="5655425" y="200075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92"/>
          <p:cNvCxnSpPr>
            <a:stCxn id="932" idx="3"/>
          </p:cNvCxnSpPr>
          <p:nvPr/>
        </p:nvCxnSpPr>
        <p:spPr>
          <a:xfrm>
            <a:off x="7354025" y="200075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92"/>
          <p:cNvSpPr/>
          <p:nvPr/>
        </p:nvSpPr>
        <p:spPr>
          <a:xfrm>
            <a:off x="7018483" y="2431781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936" name="Google Shape;936;p92"/>
          <p:cNvSpPr/>
          <p:nvPr/>
        </p:nvSpPr>
        <p:spPr>
          <a:xfrm>
            <a:off x="4169320" y="2939606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id="937" name="Google Shape;93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75" y="1616798"/>
            <a:ext cx="3735664" cy="1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</a:t>
            </a:r>
            <a:endParaRPr sz="3000"/>
          </a:p>
        </p:txBody>
      </p:sp>
      <p:pic>
        <p:nvPicPr>
          <p:cNvPr descr="CodeCogsEqn.gif" id="943" name="Google Shape;94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28" y="305300"/>
            <a:ext cx="313329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3"/>
          <p:cNvSpPr txBox="1"/>
          <p:nvPr/>
        </p:nvSpPr>
        <p:spPr>
          <a:xfrm>
            <a:off x="665575" y="1618500"/>
            <a:ext cx="26301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F9000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45818E"/>
                </a:solidFill>
              </a:rPr>
              <a:t>fib</a:t>
            </a:r>
            <a:r>
              <a:rPr lang="en"/>
              <a:t>(n):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if</a:t>
            </a:r>
            <a:r>
              <a:rPr lang="en"/>
              <a:t> n == </a:t>
            </a:r>
            <a:r>
              <a:rPr lang="en">
                <a:solidFill>
                  <a:srgbClr val="CC0000"/>
                </a:solidFill>
              </a:rPr>
              <a:t>0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0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elif</a:t>
            </a:r>
            <a:r>
              <a:rPr lang="en"/>
              <a:t> n == </a:t>
            </a:r>
            <a:r>
              <a:rPr lang="en">
                <a:solidFill>
                  <a:srgbClr val="CC0000"/>
                </a:solidFill>
              </a:rPr>
              <a:t>1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1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else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fib(n-</a:t>
            </a:r>
            <a:r>
              <a:rPr lang="en">
                <a:solidFill>
                  <a:srgbClr val="CC0000"/>
                </a:solidFill>
              </a:rPr>
              <a:t>1</a:t>
            </a:r>
            <a:r>
              <a:rPr lang="en"/>
              <a:t>) + fib(n-</a:t>
            </a:r>
            <a:r>
              <a:rPr lang="en">
                <a:solidFill>
                  <a:srgbClr val="CC0000"/>
                </a:solidFill>
              </a:rPr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5" name="Google Shape;945;p93"/>
          <p:cNvSpPr txBox="1"/>
          <p:nvPr/>
        </p:nvSpPr>
        <p:spPr>
          <a:xfrm>
            <a:off x="457200" y="3525000"/>
            <a:ext cx="337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 å kjøre den på noen n’er!</a:t>
            </a:r>
            <a:endParaRPr/>
          </a:p>
        </p:txBody>
      </p:sp>
      <p:pic>
        <p:nvPicPr>
          <p:cNvPr descr="naivFibTre.png" id="946" name="Google Shape;94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9" y="2500874"/>
            <a:ext cx="2680300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47" name="Google Shape;947;p93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7072750" y="253830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3"/>
          <p:cNvSpPr txBox="1"/>
          <p:nvPr/>
        </p:nvSpPr>
        <p:spPr>
          <a:xfrm>
            <a:off x="6746525" y="178355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49" name="Google Shape;949;p93"/>
          <p:cNvCxnSpPr>
            <a:stCxn id="948" idx="1"/>
            <a:endCxn id="946" idx="0"/>
          </p:cNvCxnSpPr>
          <p:nvPr/>
        </p:nvCxnSpPr>
        <p:spPr>
          <a:xfrm flipH="1">
            <a:off x="5655425" y="200075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93"/>
          <p:cNvCxnSpPr>
            <a:stCxn id="948" idx="3"/>
          </p:cNvCxnSpPr>
          <p:nvPr/>
        </p:nvCxnSpPr>
        <p:spPr>
          <a:xfrm>
            <a:off x="7354025" y="200075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93"/>
          <p:cNvSpPr/>
          <p:nvPr/>
        </p:nvSpPr>
        <p:spPr>
          <a:xfrm>
            <a:off x="7018483" y="2431781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952" name="Google Shape;952;p93"/>
          <p:cNvSpPr/>
          <p:nvPr/>
        </p:nvSpPr>
        <p:spPr>
          <a:xfrm>
            <a:off x="4169320" y="2939606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id="953" name="Google Shape;95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75" y="1616798"/>
            <a:ext cx="3735664" cy="1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Fibonacci</a:t>
            </a:r>
            <a:endParaRPr sz="3000"/>
          </a:p>
        </p:txBody>
      </p:sp>
      <p:pic>
        <p:nvPicPr>
          <p:cNvPr descr="CodeCogsEqn.gif" id="959" name="Google Shape;9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428" y="305300"/>
            <a:ext cx="313329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4"/>
          <p:cNvSpPr txBox="1"/>
          <p:nvPr/>
        </p:nvSpPr>
        <p:spPr>
          <a:xfrm>
            <a:off x="665575" y="1618500"/>
            <a:ext cx="26301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F9000"/>
                </a:solidFill>
              </a:rPr>
              <a:t>def</a:t>
            </a:r>
            <a:r>
              <a:rPr lang="en"/>
              <a:t> </a:t>
            </a:r>
            <a:r>
              <a:rPr lang="en">
                <a:solidFill>
                  <a:srgbClr val="45818E"/>
                </a:solidFill>
              </a:rPr>
              <a:t>fib</a:t>
            </a:r>
            <a:r>
              <a:rPr lang="en"/>
              <a:t>(n):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if</a:t>
            </a:r>
            <a:r>
              <a:rPr lang="en"/>
              <a:t> n == </a:t>
            </a:r>
            <a:r>
              <a:rPr lang="en">
                <a:solidFill>
                  <a:srgbClr val="CC0000"/>
                </a:solidFill>
              </a:rPr>
              <a:t>0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0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elif</a:t>
            </a:r>
            <a:r>
              <a:rPr lang="en"/>
              <a:t> n == </a:t>
            </a:r>
            <a:r>
              <a:rPr lang="en">
                <a:solidFill>
                  <a:srgbClr val="CC0000"/>
                </a:solidFill>
              </a:rPr>
              <a:t>1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1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BF9000"/>
                </a:solidFill>
              </a:rPr>
              <a:t>else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BF9000"/>
                </a:solidFill>
              </a:rPr>
              <a:t>return</a:t>
            </a:r>
            <a:r>
              <a:rPr lang="en"/>
              <a:t> fib(n-</a:t>
            </a:r>
            <a:r>
              <a:rPr lang="en">
                <a:solidFill>
                  <a:srgbClr val="CC0000"/>
                </a:solidFill>
              </a:rPr>
              <a:t>1</a:t>
            </a:r>
            <a:r>
              <a:rPr lang="en"/>
              <a:t>) + fib(n-</a:t>
            </a:r>
            <a:r>
              <a:rPr lang="en">
                <a:solidFill>
                  <a:srgbClr val="CC0000"/>
                </a:solidFill>
              </a:rPr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1" name="Google Shape;961;p94"/>
          <p:cNvSpPr txBox="1"/>
          <p:nvPr/>
        </p:nvSpPr>
        <p:spPr>
          <a:xfrm>
            <a:off x="457200" y="3525000"/>
            <a:ext cx="337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 å kjøre den på noen n’er!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 er jo kjempetregt !</a:t>
            </a:r>
            <a:endParaRPr/>
          </a:p>
        </p:txBody>
      </p:sp>
      <p:pic>
        <p:nvPicPr>
          <p:cNvPr descr="naivFibTre.png" id="962" name="Google Shape;96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9" y="2500874"/>
            <a:ext cx="2680300" cy="204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63" name="Google Shape;963;p94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7072750" y="253830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4"/>
          <p:cNvSpPr txBox="1"/>
          <p:nvPr/>
        </p:nvSpPr>
        <p:spPr>
          <a:xfrm>
            <a:off x="6746525" y="178355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65" name="Google Shape;965;p94"/>
          <p:cNvCxnSpPr>
            <a:stCxn id="964" idx="1"/>
            <a:endCxn id="962" idx="0"/>
          </p:cNvCxnSpPr>
          <p:nvPr/>
        </p:nvCxnSpPr>
        <p:spPr>
          <a:xfrm flipH="1">
            <a:off x="5655425" y="200075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94"/>
          <p:cNvCxnSpPr>
            <a:stCxn id="964" idx="3"/>
          </p:cNvCxnSpPr>
          <p:nvPr/>
        </p:nvCxnSpPr>
        <p:spPr>
          <a:xfrm>
            <a:off x="7354025" y="200075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7" name="Google Shape;967;p94"/>
          <p:cNvSpPr/>
          <p:nvPr/>
        </p:nvSpPr>
        <p:spPr>
          <a:xfrm>
            <a:off x="7018483" y="2431781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968" name="Google Shape;968;p94"/>
          <p:cNvSpPr/>
          <p:nvPr/>
        </p:nvSpPr>
        <p:spPr>
          <a:xfrm>
            <a:off x="4169320" y="2939606"/>
            <a:ext cx="1679850" cy="1721850"/>
          </a:xfrm>
          <a:custGeom>
            <a:rect b="b" l="l" r="r" t="t"/>
            <a:pathLst>
              <a:path extrusionOk="0" h="68874" w="67194">
                <a:moveTo>
                  <a:pt x="44180" y="3022"/>
                </a:moveTo>
                <a:cubicBezTo>
                  <a:pt x="34045" y="3022"/>
                  <a:pt x="21586" y="3070"/>
                  <a:pt x="14712" y="10518"/>
                </a:cubicBezTo>
                <a:cubicBezTo>
                  <a:pt x="7966" y="17827"/>
                  <a:pt x="8590" y="29446"/>
                  <a:pt x="5665" y="38952"/>
                </a:cubicBezTo>
                <a:cubicBezTo>
                  <a:pt x="3070" y="47385"/>
                  <a:pt x="-4142" y="60641"/>
                  <a:pt x="3339" y="65318"/>
                </a:cubicBezTo>
                <a:cubicBezTo>
                  <a:pt x="11205" y="70236"/>
                  <a:pt x="21720" y="68420"/>
                  <a:pt x="30997" y="68420"/>
                </a:cubicBezTo>
                <a:cubicBezTo>
                  <a:pt x="40782" y="68420"/>
                  <a:pt x="53493" y="69789"/>
                  <a:pt x="59689" y="62216"/>
                </a:cubicBezTo>
                <a:cubicBezTo>
                  <a:pt x="66883" y="53423"/>
                  <a:pt x="64567" y="39944"/>
                  <a:pt x="65376" y="28612"/>
                </a:cubicBezTo>
                <a:cubicBezTo>
                  <a:pt x="65868" y="21723"/>
                  <a:pt x="66368" y="14833"/>
                  <a:pt x="66668" y="7933"/>
                </a:cubicBezTo>
                <a:cubicBezTo>
                  <a:pt x="66747" y="6125"/>
                  <a:pt x="67754" y="3952"/>
                  <a:pt x="66668" y="2505"/>
                </a:cubicBezTo>
                <a:cubicBezTo>
                  <a:pt x="62273" y="-3356"/>
                  <a:pt x="52023" y="3022"/>
                  <a:pt x="44697" y="3022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id="969" name="Google Shape;96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75" y="1616798"/>
            <a:ext cx="3735664" cy="16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94"/>
          <p:cNvSpPr txBox="1"/>
          <p:nvPr/>
        </p:nvSpPr>
        <p:spPr>
          <a:xfrm rot="-1145959">
            <a:off x="3826650" y="1610072"/>
            <a:ext cx="3428108" cy="513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Eksponentiell kjøretid !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971" name="Google Shape;971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8475" y="-11930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Forbedre Fibonacci</a:t>
            </a:r>
            <a:endParaRPr sz="3000"/>
          </a:p>
        </p:txBody>
      </p:sp>
      <p:sp>
        <p:nvSpPr>
          <p:cNvPr id="977" name="Google Shape;977;p95"/>
          <p:cNvSpPr txBox="1"/>
          <p:nvPr/>
        </p:nvSpPr>
        <p:spPr>
          <a:xfrm>
            <a:off x="457200" y="971547"/>
            <a:ext cx="40728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Vi må utnytte de overlappende delproblemene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Forbedre Fibonacci</a:t>
            </a:r>
            <a:endParaRPr sz="3000"/>
          </a:p>
        </p:txBody>
      </p:sp>
      <p:pic>
        <p:nvPicPr>
          <p:cNvPr id="983" name="Google Shape;9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25" y="1542150"/>
            <a:ext cx="2714525" cy="282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84" name="Google Shape;9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024" y="2391024"/>
            <a:ext cx="2680300" cy="2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6"/>
          <p:cNvSpPr txBox="1"/>
          <p:nvPr/>
        </p:nvSpPr>
        <p:spPr>
          <a:xfrm>
            <a:off x="6546200" y="167370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986" name="Google Shape;986;p96"/>
          <p:cNvCxnSpPr>
            <a:stCxn id="985" idx="1"/>
            <a:endCxn id="984" idx="0"/>
          </p:cNvCxnSpPr>
          <p:nvPr/>
        </p:nvCxnSpPr>
        <p:spPr>
          <a:xfrm flipH="1">
            <a:off x="5455100" y="189090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96"/>
          <p:cNvCxnSpPr>
            <a:stCxn id="985" idx="3"/>
          </p:cNvCxnSpPr>
          <p:nvPr/>
        </p:nvCxnSpPr>
        <p:spPr>
          <a:xfrm>
            <a:off x="7153700" y="189090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naivFibTre.png" id="988" name="Google Shape;988;p96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6872425" y="242845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6"/>
          <p:cNvSpPr/>
          <p:nvPr/>
        </p:nvSpPr>
        <p:spPr>
          <a:xfrm rot="2885743">
            <a:off x="6899740" y="2714357"/>
            <a:ext cx="1386609" cy="1402330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6"/>
          <p:cNvSpPr txBox="1"/>
          <p:nvPr/>
        </p:nvSpPr>
        <p:spPr>
          <a:xfrm>
            <a:off x="863250" y="4365700"/>
            <a:ext cx="262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prøvekjøre vidunderet!</a:t>
            </a:r>
            <a:endParaRPr/>
          </a:p>
        </p:txBody>
      </p:sp>
      <p:sp>
        <p:nvSpPr>
          <p:cNvPr id="991" name="Google Shape;991;p96"/>
          <p:cNvSpPr/>
          <p:nvPr/>
        </p:nvSpPr>
        <p:spPr>
          <a:xfrm rot="2885550">
            <a:off x="5641426" y="3126393"/>
            <a:ext cx="1057746" cy="1103213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6"/>
          <p:cNvSpPr txBox="1"/>
          <p:nvPr/>
        </p:nvSpPr>
        <p:spPr>
          <a:xfrm>
            <a:off x="457200" y="971547"/>
            <a:ext cx="40728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Vi må utnytte de overlappende delproblemene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Forbedre Fibonacci</a:t>
            </a:r>
            <a:endParaRPr sz="3000"/>
          </a:p>
        </p:txBody>
      </p:sp>
      <p:pic>
        <p:nvPicPr>
          <p:cNvPr id="998" name="Google Shape;99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25" y="1542150"/>
            <a:ext cx="2714525" cy="282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vFibTre.png" id="999" name="Google Shape;99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024" y="2391024"/>
            <a:ext cx="2680300" cy="20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97"/>
          <p:cNvSpPr txBox="1"/>
          <p:nvPr/>
        </p:nvSpPr>
        <p:spPr>
          <a:xfrm>
            <a:off x="6546200" y="1673700"/>
            <a:ext cx="607500" cy="4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fib(5)</a:t>
            </a:r>
            <a:endParaRPr/>
          </a:p>
        </p:txBody>
      </p:sp>
      <p:cxnSp>
        <p:nvCxnSpPr>
          <p:cNvPr id="1001" name="Google Shape;1001;p97"/>
          <p:cNvCxnSpPr>
            <a:stCxn id="1000" idx="1"/>
            <a:endCxn id="999" idx="0"/>
          </p:cNvCxnSpPr>
          <p:nvPr/>
        </p:nvCxnSpPr>
        <p:spPr>
          <a:xfrm flipH="1">
            <a:off x="5455100" y="1890900"/>
            <a:ext cx="109110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97"/>
          <p:cNvCxnSpPr>
            <a:stCxn id="1000" idx="3"/>
          </p:cNvCxnSpPr>
          <p:nvPr/>
        </p:nvCxnSpPr>
        <p:spPr>
          <a:xfrm>
            <a:off x="7153700" y="1890900"/>
            <a:ext cx="8787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naivFibTre.png" id="1003" name="Google Shape;1003;p97"/>
          <p:cNvPicPr preferRelativeResize="0"/>
          <p:nvPr/>
        </p:nvPicPr>
        <p:blipFill rotWithShape="1">
          <a:blip r:embed="rId4">
            <a:alphaModFix/>
          </a:blip>
          <a:srcRect b="0" l="0" r="46351" t="29463"/>
          <a:stretch/>
        </p:blipFill>
        <p:spPr>
          <a:xfrm>
            <a:off x="6872425" y="2428450"/>
            <a:ext cx="1437950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7"/>
          <p:cNvSpPr/>
          <p:nvPr/>
        </p:nvSpPr>
        <p:spPr>
          <a:xfrm rot="2885743">
            <a:off x="6899740" y="2714357"/>
            <a:ext cx="1386609" cy="1402330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7"/>
          <p:cNvSpPr txBox="1"/>
          <p:nvPr/>
        </p:nvSpPr>
        <p:spPr>
          <a:xfrm>
            <a:off x="863250" y="4365700"/>
            <a:ext cx="262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prøvekjøre vidunderet!</a:t>
            </a:r>
            <a:endParaRPr/>
          </a:p>
        </p:txBody>
      </p:sp>
      <p:sp>
        <p:nvSpPr>
          <p:cNvPr id="1006" name="Google Shape;1006;p97"/>
          <p:cNvSpPr/>
          <p:nvPr/>
        </p:nvSpPr>
        <p:spPr>
          <a:xfrm rot="2885550">
            <a:off x="5641426" y="3126393"/>
            <a:ext cx="1057746" cy="1103213"/>
          </a:xfrm>
          <a:prstGeom prst="mathPlus">
            <a:avLst>
              <a:gd fmla="val 11062" name="adj1"/>
            </a:avLst>
          </a:prstGeom>
          <a:solidFill>
            <a:srgbClr val="FF2C2C"/>
          </a:solidFill>
          <a:ln cap="flat" cmpd="sng" w="19050">
            <a:solidFill>
              <a:srgbClr val="FF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97"/>
          <p:cNvSpPr txBox="1"/>
          <p:nvPr/>
        </p:nvSpPr>
        <p:spPr>
          <a:xfrm rot="-1986149">
            <a:off x="3974256" y="1749313"/>
            <a:ext cx="2190654" cy="43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Lineær kjøretid ! &lt;3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08" name="Google Shape;1008;p97"/>
          <p:cNvSpPr txBox="1"/>
          <p:nvPr/>
        </p:nvSpPr>
        <p:spPr>
          <a:xfrm>
            <a:off x="457200" y="971547"/>
            <a:ext cx="40728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Vi må utnytte de overlappende delproblemene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663" y="-144000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3375"/>
            <a:ext cx="4570151" cy="26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Enda bedre?</a:t>
            </a:r>
            <a:endParaRPr sz="3000"/>
          </a:p>
        </p:txBody>
      </p:sp>
      <p:sp>
        <p:nvSpPr>
          <p:cNvPr id="1016" name="Google Shape;1016;p98"/>
          <p:cNvSpPr txBox="1"/>
          <p:nvPr/>
        </p:nvSpPr>
        <p:spPr>
          <a:xfrm>
            <a:off x="1176125" y="3838550"/>
            <a:ext cx="2229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prøvekjøre denne</a:t>
            </a:r>
            <a:endParaRPr/>
          </a:p>
        </p:txBody>
      </p:sp>
      <p:graphicFrame>
        <p:nvGraphicFramePr>
          <p:cNvPr id="1017" name="Google Shape;1017;p98"/>
          <p:cNvGraphicFramePr/>
          <p:nvPr/>
        </p:nvGraphicFramePr>
        <p:xfrm>
          <a:off x="3466325" y="57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88225"/>
                <a:gridCol w="588225"/>
                <a:gridCol w="588225"/>
                <a:gridCol w="588225"/>
                <a:gridCol w="588225"/>
                <a:gridCol w="588225"/>
                <a:gridCol w="588225"/>
                <a:gridCol w="58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8" name="Google Shape;1018;p98"/>
          <p:cNvSpPr/>
          <p:nvPr/>
        </p:nvSpPr>
        <p:spPr>
          <a:xfrm>
            <a:off x="7257050" y="369692"/>
            <a:ext cx="594500" cy="134350"/>
          </a:xfrm>
          <a:custGeom>
            <a:rect b="b" l="l" r="r" t="t"/>
            <a:pathLst>
              <a:path extrusionOk="0" h="5374" w="23780">
                <a:moveTo>
                  <a:pt x="23780" y="5374"/>
                </a:moveTo>
                <a:cubicBezTo>
                  <a:pt x="23780" y="-2555"/>
                  <a:pt x="5606" y="-749"/>
                  <a:pt x="0" y="485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19" name="Google Shape;1019;p98"/>
          <p:cNvSpPr/>
          <p:nvPr/>
        </p:nvSpPr>
        <p:spPr>
          <a:xfrm>
            <a:off x="6720675" y="1021025"/>
            <a:ext cx="1143800" cy="203125"/>
          </a:xfrm>
          <a:custGeom>
            <a:rect b="b" l="l" r="r" t="t"/>
            <a:pathLst>
              <a:path extrusionOk="0" h="8125" w="45752">
                <a:moveTo>
                  <a:pt x="45752" y="0"/>
                </a:moveTo>
                <a:cubicBezTo>
                  <a:pt x="45752" y="4302"/>
                  <a:pt x="39129" y="6209"/>
                  <a:pt x="34896" y="6979"/>
                </a:cubicBezTo>
                <a:cubicBezTo>
                  <a:pt x="23257" y="9096"/>
                  <a:pt x="8370" y="8877"/>
                  <a:pt x="0" y="51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Linked list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" name="Google Shape;216;p45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45"/>
          <p:cNvCxnSpPr>
            <a:stCxn id="216" idx="0"/>
            <a:endCxn id="216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45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45"/>
          <p:cNvCxnSpPr>
            <a:stCxn id="218" idx="0"/>
            <a:endCxn id="218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45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45"/>
          <p:cNvCxnSpPr>
            <a:stCxn id="220" idx="0"/>
            <a:endCxn id="220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45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45"/>
          <p:cNvCxnSpPr>
            <a:stCxn id="222" idx="0"/>
            <a:endCxn id="222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45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45"/>
          <p:cNvCxnSpPr>
            <a:stCxn id="224" idx="0"/>
            <a:endCxn id="224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45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45"/>
          <p:cNvCxnSpPr>
            <a:stCxn id="226" idx="0"/>
            <a:endCxn id="226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5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9" name="Google Shape;229;p45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0" name="Google Shape;230;p45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1" name="Google Shape;231;p45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2" name="Google Shape;232;p45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233" name="Google Shape;233;p45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45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35" name="Google Shape;235;p45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6" name="Google Shape;236;p45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37" name="Google Shape;237;p45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38" name="Google Shape;238;p45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39" name="Google Shape;239;p45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40" name="Google Shape;240;p45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3375"/>
            <a:ext cx="4570151" cy="26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Enda bedre?</a:t>
            </a:r>
            <a:endParaRPr sz="3000"/>
          </a:p>
        </p:txBody>
      </p:sp>
      <p:sp>
        <p:nvSpPr>
          <p:cNvPr id="1026" name="Google Shape;1026;p99"/>
          <p:cNvSpPr txBox="1"/>
          <p:nvPr/>
        </p:nvSpPr>
        <p:spPr>
          <a:xfrm>
            <a:off x="1176125" y="3838550"/>
            <a:ext cx="2229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prøvekjøre denne</a:t>
            </a:r>
            <a:endParaRPr/>
          </a:p>
        </p:txBody>
      </p:sp>
      <p:graphicFrame>
        <p:nvGraphicFramePr>
          <p:cNvPr id="1027" name="Google Shape;1027;p99"/>
          <p:cNvGraphicFramePr/>
          <p:nvPr/>
        </p:nvGraphicFramePr>
        <p:xfrm>
          <a:off x="3466325" y="57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88225"/>
                <a:gridCol w="588225"/>
                <a:gridCol w="588225"/>
                <a:gridCol w="588225"/>
                <a:gridCol w="588225"/>
                <a:gridCol w="588225"/>
                <a:gridCol w="588225"/>
                <a:gridCol w="58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28" name="Google Shape;1028;p99"/>
          <p:cNvSpPr txBox="1"/>
          <p:nvPr/>
        </p:nvSpPr>
        <p:spPr>
          <a:xfrm>
            <a:off x="5971050" y="2255300"/>
            <a:ext cx="2106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Også lineær kjøretid &lt;3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9" name="Google Shape;1029;p99"/>
          <p:cNvSpPr/>
          <p:nvPr/>
        </p:nvSpPr>
        <p:spPr>
          <a:xfrm>
            <a:off x="7257050" y="369692"/>
            <a:ext cx="594500" cy="134350"/>
          </a:xfrm>
          <a:custGeom>
            <a:rect b="b" l="l" r="r" t="t"/>
            <a:pathLst>
              <a:path extrusionOk="0" h="5374" w="23780">
                <a:moveTo>
                  <a:pt x="23780" y="5374"/>
                </a:moveTo>
                <a:cubicBezTo>
                  <a:pt x="23780" y="-2555"/>
                  <a:pt x="5606" y="-749"/>
                  <a:pt x="0" y="485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30" name="Google Shape;1030;p99"/>
          <p:cNvSpPr/>
          <p:nvPr/>
        </p:nvSpPr>
        <p:spPr>
          <a:xfrm>
            <a:off x="6720675" y="1021025"/>
            <a:ext cx="1143800" cy="203125"/>
          </a:xfrm>
          <a:custGeom>
            <a:rect b="b" l="l" r="r" t="t"/>
            <a:pathLst>
              <a:path extrusionOk="0" h="8125" w="45752">
                <a:moveTo>
                  <a:pt x="45752" y="0"/>
                </a:moveTo>
                <a:cubicBezTo>
                  <a:pt x="45752" y="4302"/>
                  <a:pt x="39129" y="6209"/>
                  <a:pt x="34896" y="6979"/>
                </a:cubicBezTo>
                <a:cubicBezTo>
                  <a:pt x="23257" y="9096"/>
                  <a:pt x="8370" y="8877"/>
                  <a:pt x="0" y="51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Dynamisk programmering</a:t>
            </a:r>
            <a:endParaRPr sz="3000"/>
          </a:p>
        </p:txBody>
      </p:sp>
      <p:sp>
        <p:nvSpPr>
          <p:cNvPr id="1036" name="Google Shape;1036;p100"/>
          <p:cNvSpPr txBox="1"/>
          <p:nvPr/>
        </p:nvSpPr>
        <p:spPr>
          <a:xfrm>
            <a:off x="457200" y="1156725"/>
            <a:ext cx="80988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Naiv (dum) løsning: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Lett, men eksponentiell tid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Memoisering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Lineær tid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Bottom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Lineær tid</a:t>
            </a:r>
            <a:endParaRPr/>
          </a:p>
        </p:txBody>
      </p:sp>
      <p:sp>
        <p:nvSpPr>
          <p:cNvPr id="1037" name="Google Shape;1037;p100"/>
          <p:cNvSpPr txBox="1"/>
          <p:nvPr/>
        </p:nvSpPr>
        <p:spPr>
          <a:xfrm>
            <a:off x="457200" y="2499051"/>
            <a:ext cx="82296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Problemer som består av delproblemer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Delproblemene overlapper (brukes flere ganger)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Som regel er vi interessert i optimaliseringsproblemer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</a:pPr>
            <a:r>
              <a:rPr lang="en"/>
              <a:t>La oss se på et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043" name="Google Shape;1043;p101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4" name="Google Shape;1044;p101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5" name="Google Shape;1045;p101"/>
          <p:cNvGraphicFramePr/>
          <p:nvPr/>
        </p:nvGraphicFramePr>
        <p:xfrm>
          <a:off x="353000" y="21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6" name="Google Shape;1046;p101"/>
          <p:cNvGraphicFramePr/>
          <p:nvPr/>
        </p:nvGraphicFramePr>
        <p:xfrm>
          <a:off x="2126988" y="21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7" name="Google Shape;1047;p101"/>
          <p:cNvGraphicFramePr/>
          <p:nvPr/>
        </p:nvGraphicFramePr>
        <p:xfrm>
          <a:off x="4277025" y="21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389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8" name="Google Shape;1048;p101"/>
          <p:cNvSpPr txBox="1"/>
          <p:nvPr/>
        </p:nvSpPr>
        <p:spPr>
          <a:xfrm>
            <a:off x="563550" y="2490625"/>
            <a:ext cx="5400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9               +                   10                 +      1     = 20 </a:t>
            </a:r>
            <a:endParaRPr/>
          </a:p>
        </p:txBody>
      </p:sp>
      <p:sp>
        <p:nvSpPr>
          <p:cNvPr id="1049" name="Google Shape;1049;p101"/>
          <p:cNvSpPr txBox="1"/>
          <p:nvPr/>
        </p:nvSpPr>
        <p:spPr>
          <a:xfrm>
            <a:off x="2794950" y="3515425"/>
            <a:ext cx="35541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FF"/>
                </a:solidFill>
              </a:rPr>
              <a:t>Optimal substruktur</a:t>
            </a:r>
            <a:endParaRPr sz="3000">
              <a:solidFill>
                <a:srgbClr val="99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055" name="Google Shape;1055;p102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56" name="Google Shape;1056;p102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7" name="Google Shape;1057;p102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sp>
        <p:nvSpPr>
          <p:cNvPr id="1058" name="Google Shape;1058;p102"/>
          <p:cNvSpPr txBox="1"/>
          <p:nvPr/>
        </p:nvSpPr>
        <p:spPr>
          <a:xfrm>
            <a:off x="588080" y="2669175"/>
            <a:ext cx="5170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baseline="-25000" lang="en" sz="1800"/>
              <a:t>n</a:t>
            </a:r>
            <a:r>
              <a:rPr lang="en" sz="1800"/>
              <a:t> = max(p</a:t>
            </a:r>
            <a:r>
              <a:rPr baseline="-25000" lang="en" sz="1800"/>
              <a:t>n</a:t>
            </a:r>
            <a:r>
              <a:rPr lang="en" sz="1800"/>
              <a:t>, r</a:t>
            </a:r>
            <a:r>
              <a:rPr baseline="-25000" lang="en" sz="1800"/>
              <a:t>1</a:t>
            </a:r>
            <a:r>
              <a:rPr lang="en" sz="1800"/>
              <a:t>+r</a:t>
            </a:r>
            <a:r>
              <a:rPr baseline="-25000" lang="en" sz="1800"/>
              <a:t>n-1</a:t>
            </a:r>
            <a:r>
              <a:rPr lang="en" sz="1800"/>
              <a:t>,</a:t>
            </a:r>
            <a:r>
              <a:rPr lang="en" sz="1800">
                <a:solidFill>
                  <a:schemeClr val="dk1"/>
                </a:solidFill>
              </a:rPr>
              <a:t> r</a:t>
            </a:r>
            <a:r>
              <a:rPr baseline="-25000" lang="en" sz="1800">
                <a:solidFill>
                  <a:schemeClr val="dk1"/>
                </a:solidFill>
              </a:rPr>
              <a:t>2</a:t>
            </a:r>
            <a:r>
              <a:rPr lang="en" sz="1800">
                <a:solidFill>
                  <a:schemeClr val="dk1"/>
                </a:solidFill>
              </a:rPr>
              <a:t>+r</a:t>
            </a:r>
            <a:r>
              <a:rPr baseline="-25000" lang="en" sz="1800">
                <a:solidFill>
                  <a:schemeClr val="dk1"/>
                </a:solidFill>
              </a:rPr>
              <a:t>n-2</a:t>
            </a:r>
            <a:r>
              <a:rPr lang="en" sz="1800">
                <a:solidFill>
                  <a:schemeClr val="dk1"/>
                </a:solidFill>
              </a:rPr>
              <a:t>, … , r</a:t>
            </a:r>
            <a:r>
              <a:rPr baseline="-25000" lang="en" sz="1800">
                <a:solidFill>
                  <a:schemeClr val="dk1"/>
                </a:solidFill>
              </a:rPr>
              <a:t>n-2</a:t>
            </a:r>
            <a:r>
              <a:rPr lang="en" sz="1800">
                <a:solidFill>
                  <a:schemeClr val="dk1"/>
                </a:solidFill>
              </a:rPr>
              <a:t>+r</a:t>
            </a:r>
            <a:r>
              <a:rPr baseline="-25000" lang="en" sz="1800">
                <a:solidFill>
                  <a:schemeClr val="dk1"/>
                </a:solidFill>
              </a:rPr>
              <a:t>2</a:t>
            </a:r>
            <a:r>
              <a:rPr lang="en" sz="1800">
                <a:solidFill>
                  <a:schemeClr val="dk1"/>
                </a:solidFill>
              </a:rPr>
              <a:t>, r</a:t>
            </a:r>
            <a:r>
              <a:rPr baseline="-25000" lang="en" sz="1800">
                <a:solidFill>
                  <a:schemeClr val="dk1"/>
                </a:solidFill>
              </a:rPr>
              <a:t>n-1</a:t>
            </a:r>
            <a:r>
              <a:rPr lang="en" sz="1800">
                <a:solidFill>
                  <a:schemeClr val="dk1"/>
                </a:solidFill>
              </a:rPr>
              <a:t>+r</a:t>
            </a:r>
            <a:r>
              <a:rPr baseline="-25000" lang="en" sz="1800">
                <a:solidFill>
                  <a:schemeClr val="dk1"/>
                </a:solidFill>
              </a:rPr>
              <a:t>1</a:t>
            </a:r>
            <a:r>
              <a:rPr lang="en" sz="1800"/>
              <a:t>)</a:t>
            </a:r>
            <a:endParaRPr sz="1800"/>
          </a:p>
        </p:txBody>
      </p:sp>
      <p:pic>
        <p:nvPicPr>
          <p:cNvPr descr="CodeCogsEqn (6).png" id="1059" name="Google Shape;105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75" y="3288313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065" name="Google Shape;1065;p103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6" name="Google Shape;1066;p103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7" name="Google Shape;1067;p103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sp>
        <p:nvSpPr>
          <p:cNvPr id="1068" name="Google Shape;1068;p103"/>
          <p:cNvSpPr txBox="1"/>
          <p:nvPr/>
        </p:nvSpPr>
        <p:spPr>
          <a:xfrm>
            <a:off x="457200" y="2499450"/>
            <a:ext cx="3577800" cy="171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CUT-ROD(p,n)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n == 0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return</a:t>
            </a:r>
            <a:r>
              <a:rPr lang="en"/>
              <a:t> 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-∞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 sz="1200"/>
              <a:t> i = 1 </a:t>
            </a:r>
            <a:r>
              <a:rPr b="1" lang="en" sz="1200"/>
              <a:t>to</a:t>
            </a:r>
            <a:r>
              <a:rPr lang="en" sz="1200"/>
              <a:t> n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 = max(q, p[i] + CUT-ROD(p, n-i))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return</a:t>
            </a:r>
            <a:r>
              <a:rPr lang="en" sz="1200"/>
              <a:t> q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deCogsEqn (6).png" id="1069" name="Google Shape;10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0" y="1751238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075" name="Google Shape;1075;p104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6" name="Google Shape;1076;p104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7" name="Google Shape;1077;p104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sp>
        <p:nvSpPr>
          <p:cNvPr id="1078" name="Google Shape;1078;p104"/>
          <p:cNvSpPr txBox="1"/>
          <p:nvPr/>
        </p:nvSpPr>
        <p:spPr>
          <a:xfrm>
            <a:off x="457200" y="2499450"/>
            <a:ext cx="3577800" cy="171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CUT-ROD(p,n)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n == 0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return</a:t>
            </a:r>
            <a:r>
              <a:rPr lang="en"/>
              <a:t> 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-∞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 sz="1200"/>
              <a:t> i = 1 </a:t>
            </a:r>
            <a:r>
              <a:rPr b="1" lang="en" sz="1200"/>
              <a:t>to</a:t>
            </a:r>
            <a:r>
              <a:rPr lang="en" sz="1200"/>
              <a:t> n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 = max(q, p[i] + CUT-ROD(p, n-i))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return</a:t>
            </a:r>
            <a:r>
              <a:rPr lang="en" sz="1200"/>
              <a:t> q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4"/>
          <p:cNvSpPr txBox="1"/>
          <p:nvPr/>
        </p:nvSpPr>
        <p:spPr>
          <a:xfrm>
            <a:off x="4183750" y="3102325"/>
            <a:ext cx="2325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Eksponentiell kjøretid :-(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 vi kan memoisere :-)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blir kjøretiden da?</a:t>
            </a:r>
            <a:endParaRPr/>
          </a:p>
        </p:txBody>
      </p:sp>
      <p:pic>
        <p:nvPicPr>
          <p:cNvPr descr="CodeCogsEqn (6).png" id="1080" name="Google Shape;108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0" y="1751238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086" name="Google Shape;1086;p105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87" name="Google Shape;1087;p105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8" name="Google Shape;1088;p105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sp>
        <p:nvSpPr>
          <p:cNvPr id="1089" name="Google Shape;1089;p105"/>
          <p:cNvSpPr txBox="1"/>
          <p:nvPr/>
        </p:nvSpPr>
        <p:spPr>
          <a:xfrm>
            <a:off x="953000" y="2690050"/>
            <a:ext cx="5974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hvis vi skal bygge løsningen nedenfra og opp?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 å gjøre det</a:t>
            </a:r>
            <a:endParaRPr/>
          </a:p>
        </p:txBody>
      </p:sp>
      <p:pic>
        <p:nvPicPr>
          <p:cNvPr descr="CodeCogsEqn (6).png" id="1090" name="Google Shape;109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0" y="1751238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096" name="Google Shape;1096;p106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97" name="Google Shape;1097;p106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98" name="Google Shape;1098;p106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graphicFrame>
        <p:nvGraphicFramePr>
          <p:cNvPr id="1099" name="Google Shape;1099;p106"/>
          <p:cNvGraphicFramePr/>
          <p:nvPr/>
        </p:nvGraphicFramePr>
        <p:xfrm>
          <a:off x="168450" y="362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03250"/>
                <a:gridCol w="603250"/>
                <a:gridCol w="603250"/>
                <a:gridCol w="603250"/>
                <a:gridCol w="603250"/>
                <a:gridCol w="603250"/>
                <a:gridCol w="603250"/>
                <a:gridCol w="603250"/>
                <a:gridCol w="603250"/>
                <a:gridCol w="603250"/>
                <a:gridCol w="603250"/>
                <a:gridCol w="60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r[i]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0" name="Google Shape;1100;p106"/>
          <p:cNvSpPr txBox="1"/>
          <p:nvPr/>
        </p:nvSpPr>
        <p:spPr>
          <a:xfrm>
            <a:off x="953000" y="2690050"/>
            <a:ext cx="5974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hvis vi skal bygge løsningen nedenfra og opp?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oss prøve å gjøre det</a:t>
            </a:r>
            <a:endParaRPr/>
          </a:p>
        </p:txBody>
      </p:sp>
      <p:pic>
        <p:nvPicPr>
          <p:cNvPr descr="CodeCogsEqn (6).png" id="1101" name="Google Shape;110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0" y="1751238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107" name="Google Shape;1107;p107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08" name="Google Shape;1108;p107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09" name="Google Shape;1109;p107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sp>
        <p:nvSpPr>
          <p:cNvPr id="1110" name="Google Shape;1110;p107"/>
          <p:cNvSpPr txBox="1"/>
          <p:nvPr/>
        </p:nvSpPr>
        <p:spPr>
          <a:xfrm>
            <a:off x="457200" y="2567375"/>
            <a:ext cx="3893100" cy="212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BOTTOM-UP-CUT-ROD(p, 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r[0..n] be a new array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r[0] = 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/>
              <a:t> j = 1 </a:t>
            </a:r>
            <a:r>
              <a:rPr b="1" lang="en"/>
              <a:t>to</a:t>
            </a:r>
            <a:r>
              <a:rPr lang="en"/>
              <a:t> 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-∞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/>
              <a:t> i = 1 </a:t>
            </a:r>
            <a:r>
              <a:rPr b="1" lang="en"/>
              <a:t>to</a:t>
            </a:r>
            <a:r>
              <a:rPr lang="en"/>
              <a:t> j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max(q, p[i] + r[j - i])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r[j] = q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return</a:t>
            </a:r>
            <a:r>
              <a:rPr lang="en"/>
              <a:t> r[n]</a:t>
            </a:r>
            <a:endParaRPr/>
          </a:p>
        </p:txBody>
      </p:sp>
      <p:sp>
        <p:nvSpPr>
          <p:cNvPr id="1111" name="Google Shape;1111;p107"/>
          <p:cNvSpPr txBox="1"/>
          <p:nvPr/>
        </p:nvSpPr>
        <p:spPr>
          <a:xfrm>
            <a:off x="4873150" y="2798175"/>
            <a:ext cx="2446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blir kjøretiden?</a:t>
            </a:r>
            <a:endParaRPr/>
          </a:p>
        </p:txBody>
      </p:sp>
      <p:pic>
        <p:nvPicPr>
          <p:cNvPr descr="CodeCogsEqn (6).png" id="1112" name="Google Shape;111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0" y="1751238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 Cutting</a:t>
            </a:r>
            <a:endParaRPr sz="3000"/>
          </a:p>
        </p:txBody>
      </p:sp>
      <p:graphicFrame>
        <p:nvGraphicFramePr>
          <p:cNvPr id="1118" name="Google Shape;1118;p108"/>
          <p:cNvGraphicFramePr/>
          <p:nvPr/>
        </p:nvGraphicFramePr>
        <p:xfrm>
          <a:off x="215800" y="11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19" name="Google Shape;1119;p108"/>
          <p:cNvGraphicFramePr/>
          <p:nvPr/>
        </p:nvGraphicFramePr>
        <p:xfrm>
          <a:off x="7583700" y="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551550"/>
                <a:gridCol w="551550"/>
              </a:tblGrid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0" name="Google Shape;1120;p108"/>
          <p:cNvSpPr txBox="1"/>
          <p:nvPr/>
        </p:nvSpPr>
        <p:spPr>
          <a:xfrm>
            <a:off x="457200" y="1751250"/>
            <a:ext cx="3722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n</a:t>
            </a:r>
            <a:r>
              <a:rPr lang="en"/>
              <a:t>: maks avkastning for stang av lengde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baseline="-25000" lang="en"/>
              <a:t>n</a:t>
            </a:r>
            <a:r>
              <a:rPr lang="en"/>
              <a:t>: prisen for en stang av lengde n</a:t>
            </a:r>
            <a:endParaRPr/>
          </a:p>
        </p:txBody>
      </p:sp>
      <p:sp>
        <p:nvSpPr>
          <p:cNvPr id="1121" name="Google Shape;1121;p108"/>
          <p:cNvSpPr txBox="1"/>
          <p:nvPr/>
        </p:nvSpPr>
        <p:spPr>
          <a:xfrm>
            <a:off x="457200" y="2567375"/>
            <a:ext cx="3893100" cy="212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BOTTOM-UP-CUT-ROD(p, 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r[0..n] be a new array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r[0] = 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/>
              <a:t> j = 1 </a:t>
            </a:r>
            <a:r>
              <a:rPr b="1" lang="en"/>
              <a:t>to</a:t>
            </a:r>
            <a:r>
              <a:rPr lang="en"/>
              <a:t> 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-∞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</a:t>
            </a:r>
            <a:r>
              <a:rPr lang="en"/>
              <a:t> i = 1 </a:t>
            </a:r>
            <a:r>
              <a:rPr b="1" lang="en"/>
              <a:t>to</a:t>
            </a:r>
            <a:r>
              <a:rPr lang="en"/>
              <a:t> j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max(q, p[i] + r[j - i])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r[j] = q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return</a:t>
            </a:r>
            <a:r>
              <a:rPr lang="en"/>
              <a:t> r[n]</a:t>
            </a:r>
            <a:endParaRPr/>
          </a:p>
        </p:txBody>
      </p:sp>
      <p:sp>
        <p:nvSpPr>
          <p:cNvPr id="1122" name="Google Shape;1122;p108"/>
          <p:cNvSpPr txBox="1"/>
          <p:nvPr/>
        </p:nvSpPr>
        <p:spPr>
          <a:xfrm>
            <a:off x="4873150" y="2798175"/>
            <a:ext cx="2446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blir kjøretiden?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Θ(n</a:t>
            </a:r>
            <a:r>
              <a:rPr baseline="30000" lang="en"/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Akkurat som memoisering</a:t>
            </a:r>
            <a:endParaRPr/>
          </a:p>
        </p:txBody>
      </p:sp>
      <p:pic>
        <p:nvPicPr>
          <p:cNvPr descr="CodeCogsEqn (6).png" id="1123" name="Google Shape;112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0" y="1751238"/>
            <a:ext cx="3276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46"/>
          <p:cNvCxnSpPr>
            <a:stCxn id="246" idx="0"/>
            <a:endCxn id="246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46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46"/>
          <p:cNvCxnSpPr>
            <a:stCxn id="248" idx="0"/>
            <a:endCxn id="248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46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46"/>
          <p:cNvCxnSpPr>
            <a:stCxn id="250" idx="0"/>
            <a:endCxn id="250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46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46"/>
          <p:cNvCxnSpPr>
            <a:stCxn id="252" idx="0"/>
            <a:endCxn id="252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6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46"/>
          <p:cNvCxnSpPr>
            <a:stCxn id="254" idx="0"/>
            <a:endCxn id="254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46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46"/>
          <p:cNvCxnSpPr>
            <a:stCxn id="256" idx="0"/>
            <a:endCxn id="256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6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59" name="Google Shape;259;p46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0" name="Google Shape;260;p46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1" name="Google Shape;261;p46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2" name="Google Shape;262;p46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263" name="Google Shape;263;p46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46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65" name="Google Shape;265;p46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6" name="Google Shape;266;p46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67" name="Google Shape;267;p46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68" name="Google Shape;268;p46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69" name="Google Shape;269;p46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70" name="Google Shape;270;p46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</p:txBody>
      </p:sp>
      <p:sp>
        <p:nvSpPr>
          <p:cNvPr id="271" name="Google Shape;271;p46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Hva skjedde nå?</a:t>
            </a:r>
            <a:endParaRPr sz="3000"/>
          </a:p>
        </p:txBody>
      </p:sp>
      <p:sp>
        <p:nvSpPr>
          <p:cNvPr id="1129" name="Google Shape;1129;p109"/>
          <p:cNvSpPr txBox="1"/>
          <p:nvPr/>
        </p:nvSpPr>
        <p:spPr>
          <a:xfrm>
            <a:off x="457200" y="835800"/>
            <a:ext cx="51648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Problemet vårt hadde optimal substruktur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Problemet hadde overlappende delproblemer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Vi sørget for å løse et delproblem kun én gang, og effektivt byttet lagringsplass mot bedre kjøretid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Hva skjedde nå?</a:t>
            </a:r>
            <a:endParaRPr sz="3000"/>
          </a:p>
        </p:txBody>
      </p:sp>
      <p:pic>
        <p:nvPicPr>
          <p:cNvPr descr="rodDelproblemBedre.png" id="1135" name="Google Shape;113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296" y="878646"/>
            <a:ext cx="1518225" cy="299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dDelproblem.png" id="1136" name="Google Shape;113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63" y="1993950"/>
            <a:ext cx="4044662" cy="27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0"/>
          <p:cNvSpPr txBox="1"/>
          <p:nvPr/>
        </p:nvSpPr>
        <p:spPr>
          <a:xfrm>
            <a:off x="5865625" y="444250"/>
            <a:ext cx="1731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Delproblem-grafen</a:t>
            </a:r>
            <a:endParaRPr/>
          </a:p>
        </p:txBody>
      </p:sp>
      <p:sp>
        <p:nvSpPr>
          <p:cNvPr id="1138" name="Google Shape;1138;p110"/>
          <p:cNvSpPr txBox="1"/>
          <p:nvPr/>
        </p:nvSpPr>
        <p:spPr>
          <a:xfrm>
            <a:off x="457200" y="835800"/>
            <a:ext cx="51648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Problemet vårt hadde optimal substruktur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Problemet hadde overlappende delproblemer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Vi sørget for å løse et delproblem kun én gang, og effektivt byttet lagringsplass mot bedre kjøretid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1"/>
          <p:cNvSpPr txBox="1"/>
          <p:nvPr>
            <p:ph type="title"/>
          </p:nvPr>
        </p:nvSpPr>
        <p:spPr>
          <a:xfrm>
            <a:off x="457200" y="205975"/>
            <a:ext cx="2672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Abstraksjon</a:t>
            </a:r>
            <a:endParaRPr sz="3000"/>
          </a:p>
        </p:txBody>
      </p:sp>
      <p:graphicFrame>
        <p:nvGraphicFramePr>
          <p:cNvPr id="1144" name="Google Shape;1144;p111"/>
          <p:cNvGraphicFramePr/>
          <p:nvPr/>
        </p:nvGraphicFramePr>
        <p:xfrm>
          <a:off x="3825025" y="68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72550"/>
                <a:gridCol w="672550"/>
                <a:gridCol w="672550"/>
                <a:gridCol w="672550"/>
                <a:gridCol w="672550"/>
                <a:gridCol w="672550"/>
                <a:gridCol w="67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5" name="Google Shape;1145;p111"/>
          <p:cNvGraphicFramePr/>
          <p:nvPr/>
        </p:nvGraphicFramePr>
        <p:xfrm>
          <a:off x="3699950" y="125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75950"/>
                <a:gridCol w="675950"/>
                <a:gridCol w="675950"/>
                <a:gridCol w="675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6" name="Google Shape;1146;p111"/>
          <p:cNvGraphicFramePr/>
          <p:nvPr/>
        </p:nvGraphicFramePr>
        <p:xfrm>
          <a:off x="6658875" y="126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75975"/>
                <a:gridCol w="675975"/>
                <a:gridCol w="675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7" name="Google Shape;1147;p111"/>
          <p:cNvGraphicFramePr/>
          <p:nvPr/>
        </p:nvGraphicFramePr>
        <p:xfrm>
          <a:off x="3491963" y="192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69225"/>
                <a:gridCol w="669225"/>
                <a:gridCol w="66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8" name="Google Shape;1148;p111"/>
          <p:cNvGraphicFramePr/>
          <p:nvPr/>
        </p:nvGraphicFramePr>
        <p:xfrm>
          <a:off x="5776513" y="192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52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rodDelproblem.png" id="1149" name="Google Shape;114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2399400"/>
            <a:ext cx="3327701" cy="22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1"/>
          <p:cNvSpPr txBox="1"/>
          <p:nvPr/>
        </p:nvSpPr>
        <p:spPr>
          <a:xfrm>
            <a:off x="457200" y="1200150"/>
            <a:ext cx="29877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Vi må ha:</a:t>
            </a:r>
            <a:endParaRPr/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Optimal substruktur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Overlappende delproblemer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2"/>
          <p:cNvSpPr txBox="1"/>
          <p:nvPr>
            <p:ph type="title"/>
          </p:nvPr>
        </p:nvSpPr>
        <p:spPr>
          <a:xfrm>
            <a:off x="457200" y="205975"/>
            <a:ext cx="2672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Abstraksjon</a:t>
            </a:r>
            <a:endParaRPr sz="3000"/>
          </a:p>
        </p:txBody>
      </p:sp>
      <p:graphicFrame>
        <p:nvGraphicFramePr>
          <p:cNvPr id="1156" name="Google Shape;1156;p112"/>
          <p:cNvGraphicFramePr/>
          <p:nvPr/>
        </p:nvGraphicFramePr>
        <p:xfrm>
          <a:off x="3825025" y="68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72550"/>
                <a:gridCol w="672550"/>
                <a:gridCol w="672550"/>
                <a:gridCol w="672550"/>
                <a:gridCol w="672550"/>
                <a:gridCol w="672550"/>
                <a:gridCol w="67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7" name="Google Shape;1157;p112"/>
          <p:cNvGraphicFramePr/>
          <p:nvPr/>
        </p:nvGraphicFramePr>
        <p:xfrm>
          <a:off x="3699950" y="125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75950"/>
                <a:gridCol w="675950"/>
                <a:gridCol w="675950"/>
                <a:gridCol w="675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8" name="Google Shape;1158;p112"/>
          <p:cNvGraphicFramePr/>
          <p:nvPr/>
        </p:nvGraphicFramePr>
        <p:xfrm>
          <a:off x="6658875" y="126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75975"/>
                <a:gridCol w="675975"/>
                <a:gridCol w="675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9" name="Google Shape;1159;p112"/>
          <p:cNvGraphicFramePr/>
          <p:nvPr/>
        </p:nvGraphicFramePr>
        <p:xfrm>
          <a:off x="3491963" y="192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69225"/>
                <a:gridCol w="669225"/>
                <a:gridCol w="66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60" name="Google Shape;1160;p112"/>
          <p:cNvGraphicFramePr/>
          <p:nvPr/>
        </p:nvGraphicFramePr>
        <p:xfrm>
          <a:off x="5776513" y="192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{369C4CC9-443F-4CF0-8ACC-3FBA82FE353A}</a:tableStyleId>
              </a:tblPr>
              <a:tblGrid>
                <a:gridCol w="652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1" name="Google Shape;1161;p112"/>
          <p:cNvSpPr/>
          <p:nvPr/>
        </p:nvSpPr>
        <p:spPr>
          <a:xfrm>
            <a:off x="6526684" y="1087013"/>
            <a:ext cx="2299975" cy="779250"/>
          </a:xfrm>
          <a:custGeom>
            <a:rect b="b" l="l" r="r" t="t"/>
            <a:pathLst>
              <a:path extrusionOk="0" h="31170" w="91999">
                <a:moveTo>
                  <a:pt x="41460" y="3020"/>
                </a:moveTo>
                <a:cubicBezTo>
                  <a:pt x="36052" y="3020"/>
                  <a:pt x="30564" y="3690"/>
                  <a:pt x="25239" y="2750"/>
                </a:cubicBezTo>
                <a:cubicBezTo>
                  <a:pt x="18573" y="1574"/>
                  <a:pt x="10702" y="-1920"/>
                  <a:pt x="4962" y="1668"/>
                </a:cubicBezTo>
                <a:cubicBezTo>
                  <a:pt x="69" y="4727"/>
                  <a:pt x="636" y="12660"/>
                  <a:pt x="636" y="18430"/>
                </a:cubicBezTo>
                <a:cubicBezTo>
                  <a:pt x="636" y="21050"/>
                  <a:pt x="-1045" y="24882"/>
                  <a:pt x="1177" y="26271"/>
                </a:cubicBezTo>
                <a:cubicBezTo>
                  <a:pt x="4798" y="28534"/>
                  <a:pt x="9687" y="27106"/>
                  <a:pt x="13884" y="27893"/>
                </a:cubicBezTo>
                <a:cubicBezTo>
                  <a:pt x="27261" y="30401"/>
                  <a:pt x="41097" y="28704"/>
                  <a:pt x="54707" y="28704"/>
                </a:cubicBezTo>
                <a:cubicBezTo>
                  <a:pt x="66840" y="28704"/>
                  <a:pt x="85509" y="36041"/>
                  <a:pt x="90935" y="25189"/>
                </a:cubicBezTo>
                <a:cubicBezTo>
                  <a:pt x="92672" y="21715"/>
                  <a:pt x="91746" y="17448"/>
                  <a:pt x="91746" y="13564"/>
                </a:cubicBezTo>
                <a:cubicBezTo>
                  <a:pt x="91746" y="11015"/>
                  <a:pt x="92704" y="7523"/>
                  <a:pt x="90665" y="5994"/>
                </a:cubicBezTo>
                <a:cubicBezTo>
                  <a:pt x="86229" y="2668"/>
                  <a:pt x="79683" y="4444"/>
                  <a:pt x="74173" y="3831"/>
                </a:cubicBezTo>
                <a:cubicBezTo>
                  <a:pt x="63246" y="2616"/>
                  <a:pt x="52185" y="3561"/>
                  <a:pt x="41190" y="356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162" name="Google Shape;1162;p112"/>
          <p:cNvSpPr/>
          <p:nvPr/>
        </p:nvSpPr>
        <p:spPr>
          <a:xfrm>
            <a:off x="3345834" y="1734238"/>
            <a:ext cx="2299975" cy="779250"/>
          </a:xfrm>
          <a:custGeom>
            <a:rect b="b" l="l" r="r" t="t"/>
            <a:pathLst>
              <a:path extrusionOk="0" h="31170" w="91999">
                <a:moveTo>
                  <a:pt x="41460" y="3020"/>
                </a:moveTo>
                <a:cubicBezTo>
                  <a:pt x="36052" y="3020"/>
                  <a:pt x="30564" y="3690"/>
                  <a:pt x="25239" y="2750"/>
                </a:cubicBezTo>
                <a:cubicBezTo>
                  <a:pt x="18573" y="1574"/>
                  <a:pt x="10702" y="-1920"/>
                  <a:pt x="4962" y="1668"/>
                </a:cubicBezTo>
                <a:cubicBezTo>
                  <a:pt x="69" y="4727"/>
                  <a:pt x="636" y="12660"/>
                  <a:pt x="636" y="18430"/>
                </a:cubicBezTo>
                <a:cubicBezTo>
                  <a:pt x="636" y="21050"/>
                  <a:pt x="-1045" y="24882"/>
                  <a:pt x="1177" y="26271"/>
                </a:cubicBezTo>
                <a:cubicBezTo>
                  <a:pt x="4798" y="28534"/>
                  <a:pt x="9687" y="27106"/>
                  <a:pt x="13884" y="27893"/>
                </a:cubicBezTo>
                <a:cubicBezTo>
                  <a:pt x="27261" y="30401"/>
                  <a:pt x="41097" y="28704"/>
                  <a:pt x="54707" y="28704"/>
                </a:cubicBezTo>
                <a:cubicBezTo>
                  <a:pt x="66840" y="28704"/>
                  <a:pt x="85509" y="36041"/>
                  <a:pt x="90935" y="25189"/>
                </a:cubicBezTo>
                <a:cubicBezTo>
                  <a:pt x="92672" y="21715"/>
                  <a:pt x="91746" y="17448"/>
                  <a:pt x="91746" y="13564"/>
                </a:cubicBezTo>
                <a:cubicBezTo>
                  <a:pt x="91746" y="11015"/>
                  <a:pt x="92704" y="7523"/>
                  <a:pt x="90665" y="5994"/>
                </a:cubicBezTo>
                <a:cubicBezTo>
                  <a:pt x="86229" y="2668"/>
                  <a:pt x="79683" y="4444"/>
                  <a:pt x="74173" y="3831"/>
                </a:cubicBezTo>
                <a:cubicBezTo>
                  <a:pt x="63246" y="2616"/>
                  <a:pt x="52185" y="3561"/>
                  <a:pt x="41190" y="356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descr="rodDelproblem.png" id="1163" name="Google Shape;116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2399400"/>
            <a:ext cx="3327701" cy="22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2"/>
          <p:cNvSpPr/>
          <p:nvPr/>
        </p:nvSpPr>
        <p:spPr>
          <a:xfrm>
            <a:off x="5363426" y="3305075"/>
            <a:ext cx="1105200" cy="1477975"/>
          </a:xfrm>
          <a:custGeom>
            <a:rect b="b" l="l" r="r" t="t"/>
            <a:pathLst>
              <a:path extrusionOk="0" h="59119" w="44208">
                <a:moveTo>
                  <a:pt x="32838" y="0"/>
                </a:moveTo>
                <a:cubicBezTo>
                  <a:pt x="25254" y="0"/>
                  <a:pt x="16030" y="1774"/>
                  <a:pt x="11480" y="7841"/>
                </a:cubicBezTo>
                <a:cubicBezTo>
                  <a:pt x="5410" y="15936"/>
                  <a:pt x="3457" y="26576"/>
                  <a:pt x="1476" y="36498"/>
                </a:cubicBezTo>
                <a:cubicBezTo>
                  <a:pt x="141" y="43185"/>
                  <a:pt x="-1918" y="53724"/>
                  <a:pt x="4180" y="56775"/>
                </a:cubicBezTo>
                <a:cubicBezTo>
                  <a:pt x="14444" y="61909"/>
                  <a:pt x="30819" y="58116"/>
                  <a:pt x="37704" y="48935"/>
                </a:cubicBezTo>
                <a:cubicBezTo>
                  <a:pt x="41481" y="43898"/>
                  <a:pt x="41405" y="36815"/>
                  <a:pt x="42030" y="30551"/>
                </a:cubicBezTo>
                <a:cubicBezTo>
                  <a:pt x="42794" y="22903"/>
                  <a:pt x="44874" y="15197"/>
                  <a:pt x="43922" y="7570"/>
                </a:cubicBezTo>
                <a:cubicBezTo>
                  <a:pt x="43359" y="3056"/>
                  <a:pt x="37116" y="0"/>
                  <a:pt x="32567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165" name="Google Shape;1165;p112"/>
          <p:cNvSpPr/>
          <p:nvPr/>
        </p:nvSpPr>
        <p:spPr>
          <a:xfrm>
            <a:off x="7304055" y="2798175"/>
            <a:ext cx="949825" cy="1500725"/>
          </a:xfrm>
          <a:custGeom>
            <a:rect b="b" l="l" r="r" t="t"/>
            <a:pathLst>
              <a:path extrusionOk="0" h="60029" w="37993">
                <a:moveTo>
                  <a:pt x="20098" y="0"/>
                </a:moveTo>
                <a:cubicBezTo>
                  <a:pt x="14876" y="1739"/>
                  <a:pt x="12015" y="7784"/>
                  <a:pt x="9554" y="12707"/>
                </a:cubicBezTo>
                <a:cubicBezTo>
                  <a:pt x="4682" y="22450"/>
                  <a:pt x="1137" y="33202"/>
                  <a:pt x="362" y="44068"/>
                </a:cubicBezTo>
                <a:cubicBezTo>
                  <a:pt x="6" y="49061"/>
                  <a:pt x="-1000" y="57541"/>
                  <a:pt x="3877" y="58667"/>
                </a:cubicBezTo>
                <a:cubicBezTo>
                  <a:pt x="8619" y="59761"/>
                  <a:pt x="14204" y="60998"/>
                  <a:pt x="18476" y="58667"/>
                </a:cubicBezTo>
                <a:cubicBezTo>
                  <a:pt x="27636" y="53668"/>
                  <a:pt x="34261" y="43558"/>
                  <a:pt x="37130" y="33524"/>
                </a:cubicBezTo>
                <a:cubicBezTo>
                  <a:pt x="38272" y="29530"/>
                  <a:pt x="38456" y="24650"/>
                  <a:pt x="36319" y="21088"/>
                </a:cubicBezTo>
                <a:cubicBezTo>
                  <a:pt x="35058" y="18986"/>
                  <a:pt x="31966" y="18624"/>
                  <a:pt x="30371" y="16762"/>
                </a:cubicBezTo>
                <a:cubicBezTo>
                  <a:pt x="28163" y="14185"/>
                  <a:pt x="30225" y="9669"/>
                  <a:pt x="28479" y="6759"/>
                </a:cubicBezTo>
                <a:cubicBezTo>
                  <a:pt x="26828" y="4007"/>
                  <a:pt x="23178" y="3080"/>
                  <a:pt x="20909" y="81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166" name="Google Shape;1166;p112"/>
          <p:cNvSpPr txBox="1"/>
          <p:nvPr/>
        </p:nvSpPr>
        <p:spPr>
          <a:xfrm>
            <a:off x="457200" y="1200150"/>
            <a:ext cx="29877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Vi må ha:</a:t>
            </a:r>
            <a:endParaRPr/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Optimal substruktur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Overlappende delproblemer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H2010, oppgave 1h</a:t>
            </a:r>
            <a:endParaRPr sz="3000"/>
          </a:p>
        </p:txBody>
      </p:sp>
      <p:pic>
        <p:nvPicPr>
          <p:cNvPr id="1172" name="Google Shape;11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8839198" cy="58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Så hvordan går vi fram?</a:t>
            </a:r>
            <a:endParaRPr sz="3000"/>
          </a:p>
        </p:txBody>
      </p:sp>
      <p:pic>
        <p:nvPicPr>
          <p:cNvPr descr="rodDelproblemBedre.png" id="1178" name="Google Shape;117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25" y="1712475"/>
            <a:ext cx="1485325" cy="29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14"/>
          <p:cNvSpPr txBox="1"/>
          <p:nvPr/>
        </p:nvSpPr>
        <p:spPr>
          <a:xfrm>
            <a:off x="457200" y="1200151"/>
            <a:ext cx="82296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/>
              <a:t>Beskriv/karakteriser strukturen til en optimal løsning (definer problem-parametere og finn delproblem-grafen) - tenk på hvilke </a:t>
            </a:r>
            <a:r>
              <a:rPr b="1" lang="en"/>
              <a:t>valg</a:t>
            </a:r>
            <a:r>
              <a:rPr lang="en"/>
              <a:t> som må gjøres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/>
              <a:t>Definer rekursivt verdien til en optimal løsning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/>
              <a:t>Regn ut verdien til en optimal løsning (og husk valgene du gjør)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/>
              <a:t>Bygg opp en optimal løsning basert på beregnet informasjon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H2012, oppgave 1f</a:t>
            </a:r>
            <a:endParaRPr/>
          </a:p>
        </p:txBody>
      </p:sp>
      <p:pic>
        <p:nvPicPr>
          <p:cNvPr id="1185" name="Google Shape;118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792750"/>
            <a:ext cx="8575350" cy="1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6087"/>
            <a:ext cx="9144000" cy="27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1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9565"/>
            <a:ext cx="9144000" cy="190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Rekkefølge :3</a:t>
            </a:r>
            <a:endParaRPr/>
          </a:p>
        </p:txBody>
      </p:sp>
      <p:sp>
        <p:nvSpPr>
          <p:cNvPr id="1204" name="Google Shape;1204;p1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Flyt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Datastrukturer + sortering + dynamisk prog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idx="4294967295" type="body"/>
          </p:nvPr>
        </p:nvSpPr>
        <p:spPr>
          <a:xfrm>
            <a:off x="2447400" y="2971800"/>
            <a:ext cx="40875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Søke etter et element i listen?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Begynne fra starten → lineært søk</a:t>
            </a:r>
            <a:br>
              <a:rPr lang="en"/>
            </a:br>
            <a:r>
              <a:rPr lang="en"/>
              <a:t>Kjøretid: O(n)</a:t>
            </a:r>
            <a:endParaRPr/>
          </a:p>
        </p:txBody>
      </p:sp>
      <p:sp>
        <p:nvSpPr>
          <p:cNvPr id="277" name="Google Shape;27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278" name="Google Shape;278;p47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47"/>
          <p:cNvCxnSpPr>
            <a:stCxn id="278" idx="0"/>
            <a:endCxn id="278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7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47"/>
          <p:cNvCxnSpPr>
            <a:stCxn id="280" idx="0"/>
            <a:endCxn id="280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7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47"/>
          <p:cNvCxnSpPr>
            <a:stCxn id="282" idx="0"/>
            <a:endCxn id="282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7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47"/>
          <p:cNvCxnSpPr>
            <a:stCxn id="284" idx="0"/>
            <a:endCxn id="284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7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47"/>
          <p:cNvCxnSpPr>
            <a:stCxn id="286" idx="0"/>
            <a:endCxn id="286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7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47"/>
          <p:cNvCxnSpPr>
            <a:stCxn id="288" idx="0"/>
            <a:endCxn id="288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7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1" name="Google Shape;291;p47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2" name="Google Shape;292;p47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3" name="Google Shape;293;p47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94" name="Google Shape;294;p47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295" name="Google Shape;295;p47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7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  <p:sp>
        <p:nvSpPr>
          <p:cNvPr id="297" name="Google Shape;297;p47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98" name="Google Shape;298;p47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99" name="Google Shape;299;p47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00" name="Google Shape;300;p47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01" name="Google Shape;301;p47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02" name="Google Shape;302;p47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Flyt</a:t>
            </a:r>
            <a:endParaRPr/>
          </a:p>
        </p:txBody>
      </p:sp>
      <p:sp>
        <p:nvSpPr>
          <p:cNvPr id="1210" name="Google Shape;1210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 er flyt-problemet?</a:t>
            </a:r>
            <a:endParaRPr/>
          </a:p>
        </p:txBody>
      </p:sp>
      <p:sp>
        <p:nvSpPr>
          <p:cNvPr id="1216" name="Google Shape;1216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Hvor mye kan vi sende fra S til T?</a:t>
            </a:r>
            <a:endParaRPr/>
          </a:p>
        </p:txBody>
      </p:sp>
      <p:pic>
        <p:nvPicPr>
          <p:cNvPr id="1217" name="Google Shape;121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223" name="Google Shape;1223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24" name="Google Shape;1224;p121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5" name="Google Shape;1225;p121"/>
          <p:cNvCxnSpPr>
            <a:stCxn id="1224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121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21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/10</a:t>
            </a:r>
            <a:endParaRPr/>
          </a:p>
        </p:txBody>
      </p:sp>
      <p:sp>
        <p:nvSpPr>
          <p:cNvPr id="1228" name="Google Shape;1228;p121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229" name="Google Shape;1229;p121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235" name="Google Shape;1235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22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122"/>
          <p:cNvCxnSpPr>
            <a:stCxn id="1236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122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22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5/10</a:t>
            </a:r>
            <a:endParaRPr/>
          </a:p>
        </p:txBody>
      </p:sp>
      <p:sp>
        <p:nvSpPr>
          <p:cNvPr id="1240" name="Google Shape;1240;p122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241" name="Google Shape;1241;p122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247" name="Google Shape;1247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23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9" name="Google Shape;1249;p123"/>
          <p:cNvCxnSpPr>
            <a:stCxn id="1248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123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23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10/10</a:t>
            </a:r>
            <a:endParaRPr/>
          </a:p>
        </p:txBody>
      </p:sp>
      <p:sp>
        <p:nvSpPr>
          <p:cNvPr id="1252" name="Google Shape;1252;p123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253" name="Google Shape;1253;p123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 kan vi sende flyt? </a:t>
            </a:r>
            <a:endParaRPr/>
          </a:p>
        </p:txBody>
      </p:sp>
      <p:sp>
        <p:nvSpPr>
          <p:cNvPr id="1259" name="Google Shape;1259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24"/>
          <p:cNvSpPr/>
          <p:nvPr/>
        </p:nvSpPr>
        <p:spPr>
          <a:xfrm>
            <a:off x="761650" y="2143900"/>
            <a:ext cx="11097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1" name="Google Shape;1261;p124"/>
          <p:cNvCxnSpPr>
            <a:stCxn id="1260" idx="6"/>
          </p:cNvCxnSpPr>
          <p:nvPr/>
        </p:nvCxnSpPr>
        <p:spPr>
          <a:xfrm>
            <a:off x="1871350" y="2661100"/>
            <a:ext cx="32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2" name="Google Shape;1262;p124"/>
          <p:cNvSpPr/>
          <p:nvPr/>
        </p:nvSpPr>
        <p:spPr>
          <a:xfrm>
            <a:off x="5143500" y="2143850"/>
            <a:ext cx="1071900" cy="10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24"/>
          <p:cNvSpPr txBox="1"/>
          <p:nvPr/>
        </p:nvSpPr>
        <p:spPr>
          <a:xfrm>
            <a:off x="2811525" y="2106300"/>
            <a:ext cx="138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11/10</a:t>
            </a:r>
            <a:endParaRPr/>
          </a:p>
        </p:txBody>
      </p:sp>
      <p:sp>
        <p:nvSpPr>
          <p:cNvPr id="1264" name="Google Shape;1264;p124"/>
          <p:cNvSpPr txBox="1"/>
          <p:nvPr/>
        </p:nvSpPr>
        <p:spPr>
          <a:xfrm>
            <a:off x="1015525" y="2482425"/>
            <a:ext cx="50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265" name="Google Shape;1265;p124"/>
          <p:cNvSpPr txBox="1"/>
          <p:nvPr/>
        </p:nvSpPr>
        <p:spPr>
          <a:xfrm>
            <a:off x="5444400" y="2520025"/>
            <a:ext cx="507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1266" name="Google Shape;1266;p124"/>
          <p:cNvCxnSpPr/>
          <p:nvPr/>
        </p:nvCxnSpPr>
        <p:spPr>
          <a:xfrm>
            <a:off x="1523425" y="1476225"/>
            <a:ext cx="2708100" cy="24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124"/>
          <p:cNvCxnSpPr/>
          <p:nvPr/>
        </p:nvCxnSpPr>
        <p:spPr>
          <a:xfrm flipH="1" rot="10800000">
            <a:off x="1626750" y="1316350"/>
            <a:ext cx="2021700" cy="245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124"/>
          <p:cNvSpPr txBox="1"/>
          <p:nvPr/>
        </p:nvSpPr>
        <p:spPr>
          <a:xfrm>
            <a:off x="7014725" y="167375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400" y="941050"/>
            <a:ext cx="3135700" cy="32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Gloser &amp; representasjon av flyt: </a:t>
            </a:r>
            <a:endParaRPr/>
          </a:p>
        </p:txBody>
      </p:sp>
      <p:sp>
        <p:nvSpPr>
          <p:cNvPr id="1275" name="Google Shape;1275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Kapasitetsmatrise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Flytmatrise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Residualmatrise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Kapasitet</a:t>
            </a:r>
            <a:endParaRPr/>
          </a:p>
        </p:txBody>
      </p:sp>
      <p:sp>
        <p:nvSpPr>
          <p:cNvPr id="1281" name="Google Shape;1281;p126"/>
          <p:cNvSpPr txBox="1"/>
          <p:nvPr>
            <p:ph idx="1" type="body"/>
          </p:nvPr>
        </p:nvSpPr>
        <p:spPr>
          <a:xfrm>
            <a:off x="311700" y="116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Kapasitet: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1   2  3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[ 0 0 0 ]          ===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2" name="Google Shape;1282;p126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84" name="Google Shape;1284;p126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285" name="Google Shape;1285;p126"/>
          <p:cNvCxnSpPr>
            <a:stCxn id="1282" idx="6"/>
            <a:endCxn id="1283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6" name="Google Shape;1286;p126"/>
          <p:cNvCxnSpPr>
            <a:endCxn id="1284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87" name="Google Shape;1287;p126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</a:t>
            </a:r>
            <a:endParaRPr/>
          </a:p>
        </p:txBody>
      </p:sp>
      <p:sp>
        <p:nvSpPr>
          <p:cNvPr id="1288" name="Google Shape;1288;p126"/>
          <p:cNvSpPr txBox="1"/>
          <p:nvPr/>
        </p:nvSpPr>
        <p:spPr>
          <a:xfrm>
            <a:off x="6272550" y="1881775"/>
            <a:ext cx="34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kapasitet</a:t>
            </a:r>
            <a:endParaRPr/>
          </a:p>
        </p:txBody>
      </p:sp>
      <p:sp>
        <p:nvSpPr>
          <p:cNvPr id="1294" name="Google Shape;1294;p127"/>
          <p:cNvSpPr txBox="1"/>
          <p:nvPr>
            <p:ph idx="1" type="body"/>
          </p:nvPr>
        </p:nvSpPr>
        <p:spPr>
          <a:xfrm>
            <a:off x="311700" y="116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Kapasitet: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1   2  3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0 ]          ===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95" name="Google Shape;1295;p127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96" name="Google Shape;1296;p127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97" name="Google Shape;1297;p127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298" name="Google Shape;1298;p127"/>
          <p:cNvCxnSpPr>
            <a:stCxn id="1295" idx="6"/>
            <a:endCxn id="1296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9" name="Google Shape;1299;p127"/>
          <p:cNvCxnSpPr>
            <a:endCxn id="1297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00" name="Google Shape;1300;p127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</a:t>
            </a:r>
            <a:endParaRPr/>
          </a:p>
        </p:txBody>
      </p:sp>
      <p:sp>
        <p:nvSpPr>
          <p:cNvPr id="1301" name="Google Shape;1301;p127"/>
          <p:cNvSpPr txBox="1"/>
          <p:nvPr/>
        </p:nvSpPr>
        <p:spPr>
          <a:xfrm>
            <a:off x="6272550" y="1881775"/>
            <a:ext cx="34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kapasitet</a:t>
            </a:r>
            <a:endParaRPr/>
          </a:p>
        </p:txBody>
      </p:sp>
      <p:sp>
        <p:nvSpPr>
          <p:cNvPr id="1307" name="Google Shape;1307;p128"/>
          <p:cNvSpPr txBox="1"/>
          <p:nvPr>
            <p:ph idx="1" type="body"/>
          </p:nvPr>
        </p:nvSpPr>
        <p:spPr>
          <a:xfrm>
            <a:off x="311700" y="116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Kapasitet: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1   2  3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2 ]          ===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08" name="Google Shape;1308;p128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09" name="Google Shape;1309;p128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10" name="Google Shape;1310;p128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311" name="Google Shape;1311;p128"/>
          <p:cNvCxnSpPr>
            <a:stCxn id="1308" idx="6"/>
            <a:endCxn id="1309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2" name="Google Shape;1312;p128"/>
          <p:cNvCxnSpPr>
            <a:endCxn id="1310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3" name="Google Shape;1313;p128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</a:t>
            </a:r>
            <a:endParaRPr/>
          </a:p>
        </p:txBody>
      </p:sp>
      <p:sp>
        <p:nvSpPr>
          <p:cNvPr id="1314" name="Google Shape;1314;p128"/>
          <p:cNvSpPr txBox="1"/>
          <p:nvPr/>
        </p:nvSpPr>
        <p:spPr>
          <a:xfrm>
            <a:off x="6272550" y="1881775"/>
            <a:ext cx="34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</a:t>
            </a:r>
            <a:endParaRPr/>
          </a:p>
        </p:txBody>
      </p:sp>
      <p:sp>
        <p:nvSpPr>
          <p:cNvPr id="308" name="Google Shape;308;p48"/>
          <p:cNvSpPr/>
          <p:nvPr/>
        </p:nvSpPr>
        <p:spPr>
          <a:xfrm>
            <a:off x="71652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48"/>
          <p:cNvCxnSpPr>
            <a:stCxn id="308" idx="0"/>
            <a:endCxn id="308" idx="2"/>
          </p:cNvCxnSpPr>
          <p:nvPr/>
        </p:nvCxnSpPr>
        <p:spPr>
          <a:xfrm>
            <a:off x="118827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48"/>
          <p:cNvSpPr/>
          <p:nvPr/>
        </p:nvSpPr>
        <p:spPr>
          <a:xfrm>
            <a:off x="197565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48"/>
          <p:cNvCxnSpPr>
            <a:stCxn id="310" idx="0"/>
            <a:endCxn id="310" idx="2"/>
          </p:cNvCxnSpPr>
          <p:nvPr/>
        </p:nvCxnSpPr>
        <p:spPr>
          <a:xfrm>
            <a:off x="244740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8"/>
          <p:cNvSpPr/>
          <p:nvPr/>
        </p:nvSpPr>
        <p:spPr>
          <a:xfrm>
            <a:off x="3293338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48"/>
          <p:cNvCxnSpPr>
            <a:stCxn id="312" idx="0"/>
            <a:endCxn id="312" idx="2"/>
          </p:cNvCxnSpPr>
          <p:nvPr/>
        </p:nvCxnSpPr>
        <p:spPr>
          <a:xfrm>
            <a:off x="3765088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48"/>
          <p:cNvSpPr/>
          <p:nvPr/>
        </p:nvSpPr>
        <p:spPr>
          <a:xfrm>
            <a:off x="4552463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48"/>
          <p:cNvCxnSpPr>
            <a:stCxn id="314" idx="0"/>
            <a:endCxn id="314" idx="2"/>
          </p:cNvCxnSpPr>
          <p:nvPr/>
        </p:nvCxnSpPr>
        <p:spPr>
          <a:xfrm>
            <a:off x="5024213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48"/>
          <p:cNvSpPr/>
          <p:nvPr/>
        </p:nvSpPr>
        <p:spPr>
          <a:xfrm>
            <a:off x="5870175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8"/>
          <p:cNvCxnSpPr>
            <a:stCxn id="316" idx="0"/>
            <a:endCxn id="316" idx="2"/>
          </p:cNvCxnSpPr>
          <p:nvPr/>
        </p:nvCxnSpPr>
        <p:spPr>
          <a:xfrm>
            <a:off x="6341925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8"/>
          <p:cNvSpPr/>
          <p:nvPr/>
        </p:nvSpPr>
        <p:spPr>
          <a:xfrm>
            <a:off x="7129300" y="2365950"/>
            <a:ext cx="943500" cy="41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48"/>
          <p:cNvCxnSpPr>
            <a:stCxn id="318" idx="0"/>
            <a:endCxn id="318" idx="2"/>
          </p:cNvCxnSpPr>
          <p:nvPr/>
        </p:nvCxnSpPr>
        <p:spPr>
          <a:xfrm>
            <a:off x="7601050" y="2365950"/>
            <a:ext cx="0" cy="41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8"/>
          <p:cNvSpPr/>
          <p:nvPr/>
        </p:nvSpPr>
        <p:spPr>
          <a:xfrm>
            <a:off x="140470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21" name="Google Shape;321;p48"/>
          <p:cNvSpPr/>
          <p:nvPr/>
        </p:nvSpPr>
        <p:spPr>
          <a:xfrm>
            <a:off x="2705413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22" name="Google Shape;322;p48"/>
          <p:cNvSpPr/>
          <p:nvPr/>
        </p:nvSpPr>
        <p:spPr>
          <a:xfrm>
            <a:off x="3993825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23" name="Google Shape;323;p48"/>
          <p:cNvSpPr/>
          <p:nvPr/>
        </p:nvSpPr>
        <p:spPr>
          <a:xfrm>
            <a:off x="5282238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24" name="Google Shape;324;p48"/>
          <p:cNvSpPr/>
          <p:nvPr/>
        </p:nvSpPr>
        <p:spPr>
          <a:xfrm>
            <a:off x="6570650" y="1830233"/>
            <a:ext cx="801675" cy="730875"/>
          </a:xfrm>
          <a:custGeom>
            <a:rect b="b" l="l" r="r" t="t"/>
            <a:pathLst>
              <a:path extrusionOk="0" h="29235" w="32067">
                <a:moveTo>
                  <a:pt x="0" y="29235"/>
                </a:moveTo>
                <a:cubicBezTo>
                  <a:pt x="662" y="25924"/>
                  <a:pt x="1372" y="14195"/>
                  <a:pt x="3973" y="9371"/>
                </a:cubicBezTo>
                <a:cubicBezTo>
                  <a:pt x="6574" y="4547"/>
                  <a:pt x="11493" y="1141"/>
                  <a:pt x="15608" y="290"/>
                </a:cubicBezTo>
                <a:cubicBezTo>
                  <a:pt x="19723" y="-561"/>
                  <a:pt x="25919" y="763"/>
                  <a:pt x="28662" y="4263"/>
                </a:cubicBezTo>
                <a:cubicBezTo>
                  <a:pt x="31405" y="7763"/>
                  <a:pt x="31500" y="18452"/>
                  <a:pt x="32067" y="2129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325" name="Google Shape;325;p48"/>
          <p:cNvCxnSpPr/>
          <p:nvPr/>
        </p:nvCxnSpPr>
        <p:spPr>
          <a:xfrm rot="10800000">
            <a:off x="1188275" y="2777550"/>
            <a:ext cx="0" cy="645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48"/>
          <p:cNvSpPr txBox="1"/>
          <p:nvPr>
            <p:ph idx="4294967295" type="body"/>
          </p:nvPr>
        </p:nvSpPr>
        <p:spPr>
          <a:xfrm>
            <a:off x="20679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27" name="Google Shape;327;p48"/>
          <p:cNvSpPr txBox="1"/>
          <p:nvPr>
            <p:ph idx="4294967295" type="body"/>
          </p:nvPr>
        </p:nvSpPr>
        <p:spPr>
          <a:xfrm>
            <a:off x="799700" y="236595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8" name="Google Shape;328;p48"/>
          <p:cNvSpPr txBox="1"/>
          <p:nvPr>
            <p:ph idx="4294967295" type="body"/>
          </p:nvPr>
        </p:nvSpPr>
        <p:spPr>
          <a:xfrm>
            <a:off x="3277627" y="2353500"/>
            <a:ext cx="444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29" name="Google Shape;329;p48"/>
          <p:cNvSpPr txBox="1"/>
          <p:nvPr>
            <p:ph idx="4294967295" type="body"/>
          </p:nvPr>
        </p:nvSpPr>
        <p:spPr>
          <a:xfrm>
            <a:off x="4631200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30" name="Google Shape;330;p48"/>
          <p:cNvSpPr txBox="1"/>
          <p:nvPr>
            <p:ph idx="4294967295" type="body"/>
          </p:nvPr>
        </p:nvSpPr>
        <p:spPr>
          <a:xfrm>
            <a:off x="5947238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31" name="Google Shape;331;p48"/>
          <p:cNvSpPr txBox="1"/>
          <p:nvPr>
            <p:ph idx="4294967295" type="body"/>
          </p:nvPr>
        </p:nvSpPr>
        <p:spPr>
          <a:xfrm>
            <a:off x="7187863" y="2353500"/>
            <a:ext cx="3300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32" name="Google Shape;332;p48"/>
          <p:cNvSpPr txBox="1"/>
          <p:nvPr>
            <p:ph idx="4294967295" type="body"/>
          </p:nvPr>
        </p:nvSpPr>
        <p:spPr>
          <a:xfrm>
            <a:off x="2447400" y="2971800"/>
            <a:ext cx="4094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Hvordan…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Sette inn element først i listen?</a:t>
            </a:r>
            <a:endParaRPr/>
          </a:p>
        </p:txBody>
      </p:sp>
      <p:sp>
        <p:nvSpPr>
          <p:cNvPr id="333" name="Google Shape;333;p48"/>
          <p:cNvSpPr txBox="1"/>
          <p:nvPr>
            <p:ph idx="4294967295" type="body"/>
          </p:nvPr>
        </p:nvSpPr>
        <p:spPr>
          <a:xfrm>
            <a:off x="787475" y="3423150"/>
            <a:ext cx="80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flyt</a:t>
            </a:r>
            <a:endParaRPr/>
          </a:p>
        </p:txBody>
      </p:sp>
      <p:sp>
        <p:nvSpPr>
          <p:cNvPr id="1320" name="Google Shape;1320;p129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Flytmatrise: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[ 0 0 0 ]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21" name="Google Shape;1321;p129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9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9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4" name="Google Shape;1324;p129"/>
          <p:cNvCxnSpPr>
            <a:stCxn id="1321" idx="6"/>
            <a:endCxn id="1322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5" name="Google Shape;1325;p129"/>
          <p:cNvCxnSpPr>
            <a:endCxn id="1323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6" name="Google Shape;1326;p129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1327" name="Google Shape;1327;p129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flyt</a:t>
            </a:r>
            <a:endParaRPr/>
          </a:p>
        </p:txBody>
      </p:sp>
      <p:sp>
        <p:nvSpPr>
          <p:cNvPr id="1333" name="Google Shape;1333;p130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Flytmatrise: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1 0 ]</a:t>
            </a:r>
            <a:br>
              <a:rPr lang="en"/>
            </a:br>
            <a:r>
              <a:rPr lang="en"/>
              <a:t>2 [ 0 0 0 ]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34" name="Google Shape;1334;p130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30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30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7" name="Google Shape;1337;p130"/>
          <p:cNvCxnSpPr>
            <a:stCxn id="1334" idx="6"/>
            <a:endCxn id="1335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8" name="Google Shape;1338;p130"/>
          <p:cNvCxnSpPr>
            <a:endCxn id="1336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9" name="Google Shape;1339;p130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  <p:sp>
        <p:nvSpPr>
          <p:cNvPr id="1340" name="Google Shape;1340;p130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Representasjon av flyt</a:t>
            </a:r>
            <a:endParaRPr/>
          </a:p>
        </p:txBody>
      </p:sp>
      <p:sp>
        <p:nvSpPr>
          <p:cNvPr id="1346" name="Google Shape;1346;p131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Flytmatrise: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2 ]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47" name="Google Shape;1347;p131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31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31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0" name="Google Shape;1350;p131"/>
          <p:cNvCxnSpPr>
            <a:stCxn id="1347" idx="6"/>
            <a:endCxn id="1348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1" name="Google Shape;1351;p131"/>
          <p:cNvCxnSpPr>
            <a:endCxn id="1349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2" name="Google Shape;1352;p131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1353" name="Google Shape;1353;p131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1359" name="Google Shape;1359;p132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2 0 ]</a:t>
            </a:r>
            <a:br>
              <a:rPr lang="en"/>
            </a:br>
            <a:r>
              <a:rPr lang="en"/>
              <a:t>2 [ 0 0 2 ]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60" name="Google Shape;1360;p132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32"/>
          <p:cNvSpPr/>
          <p:nvPr/>
        </p:nvSpPr>
        <p:spPr>
          <a:xfrm>
            <a:off x="5202725" y="2014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32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3" name="Google Shape;1363;p132"/>
          <p:cNvCxnSpPr>
            <a:stCxn id="1360" idx="6"/>
            <a:endCxn id="1361" idx="2"/>
          </p:cNvCxnSpPr>
          <p:nvPr/>
        </p:nvCxnSpPr>
        <p:spPr>
          <a:xfrm>
            <a:off x="3735675" y="2265700"/>
            <a:ext cx="14670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4" name="Google Shape;1364;p132"/>
          <p:cNvCxnSpPr>
            <a:endCxn id="1362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65" name="Google Shape;1365;p132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1366" name="Google Shape;1366;p132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1367" name="Google Shape;1367;p132"/>
          <p:cNvSpPr txBox="1"/>
          <p:nvPr/>
        </p:nvSpPr>
        <p:spPr>
          <a:xfrm>
            <a:off x="3328700" y="2143900"/>
            <a:ext cx="22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68" name="Google Shape;1368;p132"/>
          <p:cNvSpPr txBox="1"/>
          <p:nvPr/>
        </p:nvSpPr>
        <p:spPr>
          <a:xfrm>
            <a:off x="5387975" y="2172125"/>
            <a:ext cx="19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69" name="Google Shape;1369;p132"/>
          <p:cNvSpPr txBox="1"/>
          <p:nvPr/>
        </p:nvSpPr>
        <p:spPr>
          <a:xfrm>
            <a:off x="7447250" y="2200325"/>
            <a:ext cx="225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1375" name="Google Shape;1375;p133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1 0 ]</a:t>
            </a:r>
            <a:br>
              <a:rPr lang="en"/>
            </a:br>
            <a:r>
              <a:rPr lang="en"/>
              <a:t>2 [ 1 0 2 ]             </a:t>
            </a:r>
            <a:br>
              <a:rPr lang="en"/>
            </a:br>
            <a:r>
              <a:rPr lang="en"/>
              <a:t>3 [ 0 0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76" name="Google Shape;1376;p133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33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33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9" name="Google Shape;1379;p133"/>
          <p:cNvCxnSpPr>
            <a:stCxn id="1376" idx="6"/>
            <a:endCxn id="1377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80" name="Google Shape;1380;p133"/>
          <p:cNvCxnSpPr>
            <a:endCxn id="1378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81" name="Google Shape;1381;p133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  <p:sp>
        <p:nvSpPr>
          <p:cNvPr id="1382" name="Google Shape;1382;p133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0/2</a:t>
            </a:r>
            <a:endParaRPr/>
          </a:p>
        </p:txBody>
      </p:sp>
      <p:sp>
        <p:nvSpPr>
          <p:cNvPr id="1383" name="Google Shape;1383;p133"/>
          <p:cNvSpPr txBox="1"/>
          <p:nvPr/>
        </p:nvSpPr>
        <p:spPr>
          <a:xfrm>
            <a:off x="3328700" y="2143900"/>
            <a:ext cx="22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84" name="Google Shape;1384;p133"/>
          <p:cNvSpPr txBox="1"/>
          <p:nvPr/>
        </p:nvSpPr>
        <p:spPr>
          <a:xfrm>
            <a:off x="5387975" y="2172125"/>
            <a:ext cx="19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85" name="Google Shape;1385;p133"/>
          <p:cNvSpPr txBox="1"/>
          <p:nvPr/>
        </p:nvSpPr>
        <p:spPr>
          <a:xfrm>
            <a:off x="7447250" y="2200325"/>
            <a:ext cx="225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1391" name="Google Shape;1391;p134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1 0 ]</a:t>
            </a:r>
            <a:br>
              <a:rPr lang="en"/>
            </a:br>
            <a:r>
              <a:rPr lang="en"/>
              <a:t>2 [ 1 0 1 ]             </a:t>
            </a:r>
            <a:br>
              <a:rPr lang="en"/>
            </a:br>
            <a:r>
              <a:rPr lang="en"/>
              <a:t>3 [ 0 1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2" name="Google Shape;1392;p134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34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34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5" name="Google Shape;1395;p134"/>
          <p:cNvCxnSpPr>
            <a:stCxn id="1392" idx="6"/>
            <a:endCxn id="1393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96" name="Google Shape;1396;p134"/>
          <p:cNvCxnSpPr>
            <a:endCxn id="1394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7" name="Google Shape;1397;p134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  <p:sp>
        <p:nvSpPr>
          <p:cNvPr id="1398" name="Google Shape;1398;p134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1404" name="Google Shape;1404;p135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[ 2 0 1 ]             </a:t>
            </a:r>
            <a:br>
              <a:rPr lang="en"/>
            </a:br>
            <a:r>
              <a:rPr lang="en"/>
              <a:t>3 [ 0 1 0 ]</a:t>
            </a:r>
            <a:br>
              <a:rPr lang="en"/>
            </a:br>
            <a:br>
              <a:rPr lang="en"/>
            </a:br>
            <a:r>
              <a:rPr lang="en"/>
              <a:t>Fra u til v = C(u,v) - F(u,v)</a:t>
            </a:r>
            <a:br>
              <a:rPr lang="en"/>
            </a:br>
            <a:r>
              <a:rPr lang="en"/>
              <a:t>Fra v til u = F(u,v)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05" name="Google Shape;1405;p135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35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5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8" name="Google Shape;1408;p135"/>
          <p:cNvCxnSpPr>
            <a:stCxn id="1405" idx="6"/>
            <a:endCxn id="1406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9" name="Google Shape;1409;p135"/>
          <p:cNvCxnSpPr>
            <a:endCxn id="1407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0" name="Google Shape;1410;p135"/>
          <p:cNvSpPr txBox="1"/>
          <p:nvPr/>
        </p:nvSpPr>
        <p:spPr>
          <a:xfrm>
            <a:off x="4251400" y="1826000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1411" name="Google Shape;1411;p135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Residualgraf</a:t>
            </a:r>
            <a:endParaRPr/>
          </a:p>
        </p:txBody>
      </p:sp>
      <p:sp>
        <p:nvSpPr>
          <p:cNvPr id="1417" name="Google Shape;1417;p136"/>
          <p:cNvSpPr txBox="1"/>
          <p:nvPr>
            <p:ph idx="1" type="body"/>
          </p:nvPr>
        </p:nvSpPr>
        <p:spPr>
          <a:xfrm>
            <a:off x="311700" y="122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Residualmatrise: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1  2 3</a:t>
            </a:r>
            <a:br>
              <a:rPr lang="en"/>
            </a:br>
            <a:r>
              <a:rPr lang="en"/>
              <a:t>1 [ 0 0 0 ]</a:t>
            </a:r>
            <a:br>
              <a:rPr lang="en"/>
            </a:br>
            <a:r>
              <a:rPr lang="en"/>
              <a:t>2 [ 2 0 0 ]             </a:t>
            </a:r>
            <a:br>
              <a:rPr lang="en"/>
            </a:br>
            <a:r>
              <a:rPr lang="en"/>
              <a:t>3 [ 0 2 0 ]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18" name="Google Shape;1418;p136"/>
          <p:cNvSpPr/>
          <p:nvPr/>
        </p:nvSpPr>
        <p:spPr>
          <a:xfrm>
            <a:off x="3136275" y="1979350"/>
            <a:ext cx="5994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36"/>
          <p:cNvSpPr/>
          <p:nvPr/>
        </p:nvSpPr>
        <p:spPr>
          <a:xfrm>
            <a:off x="5213200" y="2007225"/>
            <a:ext cx="5715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36"/>
          <p:cNvSpPr/>
          <p:nvPr/>
        </p:nvSpPr>
        <p:spPr>
          <a:xfrm>
            <a:off x="7276175" y="2062975"/>
            <a:ext cx="529800" cy="48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1" name="Google Shape;1421;p136"/>
          <p:cNvCxnSpPr>
            <a:stCxn id="1418" idx="6"/>
            <a:endCxn id="1419" idx="2"/>
          </p:cNvCxnSpPr>
          <p:nvPr/>
        </p:nvCxnSpPr>
        <p:spPr>
          <a:xfrm>
            <a:off x="3735675" y="2265700"/>
            <a:ext cx="1477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2" name="Google Shape;1422;p136"/>
          <p:cNvCxnSpPr>
            <a:endCxn id="1420" idx="2"/>
          </p:cNvCxnSpPr>
          <p:nvPr/>
        </p:nvCxnSpPr>
        <p:spPr>
          <a:xfrm>
            <a:off x="5784575" y="2293675"/>
            <a:ext cx="14916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23" name="Google Shape;1423;p136"/>
          <p:cNvSpPr txBox="1"/>
          <p:nvPr/>
        </p:nvSpPr>
        <p:spPr>
          <a:xfrm>
            <a:off x="4247938" y="1881775"/>
            <a:ext cx="45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1424" name="Google Shape;1424;p136"/>
          <p:cNvSpPr txBox="1"/>
          <p:nvPr/>
        </p:nvSpPr>
        <p:spPr>
          <a:xfrm>
            <a:off x="6272550" y="1881775"/>
            <a:ext cx="669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  <p:sp>
        <p:nvSpPr>
          <p:cNvPr id="1425" name="Google Shape;1425;p136"/>
          <p:cNvSpPr/>
          <p:nvPr/>
        </p:nvSpPr>
        <p:spPr>
          <a:xfrm>
            <a:off x="3845875" y="3215875"/>
            <a:ext cx="669000" cy="63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6" name="Google Shape;1426;p136"/>
          <p:cNvCxnSpPr>
            <a:stCxn id="1425" idx="7"/>
            <a:endCxn id="1419" idx="3"/>
          </p:cNvCxnSpPr>
          <p:nvPr/>
        </p:nvCxnSpPr>
        <p:spPr>
          <a:xfrm flipH="1" rot="10800000">
            <a:off x="4416902" y="2496198"/>
            <a:ext cx="879900" cy="8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7" name="Google Shape;1427;p136"/>
          <p:cNvSpPr txBox="1"/>
          <p:nvPr/>
        </p:nvSpPr>
        <p:spPr>
          <a:xfrm>
            <a:off x="4033925" y="3422725"/>
            <a:ext cx="272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428" name="Google Shape;1428;p136"/>
          <p:cNvSpPr txBox="1"/>
          <p:nvPr/>
        </p:nvSpPr>
        <p:spPr>
          <a:xfrm>
            <a:off x="3328700" y="2143900"/>
            <a:ext cx="22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29" name="Google Shape;1429;p136"/>
          <p:cNvSpPr txBox="1"/>
          <p:nvPr/>
        </p:nvSpPr>
        <p:spPr>
          <a:xfrm>
            <a:off x="5387975" y="2172125"/>
            <a:ext cx="19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30" name="Google Shape;1430;p136"/>
          <p:cNvSpPr txBox="1"/>
          <p:nvPr/>
        </p:nvSpPr>
        <p:spPr>
          <a:xfrm>
            <a:off x="7447250" y="2200325"/>
            <a:ext cx="225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31" name="Google Shape;1431;p136"/>
          <p:cNvSpPr txBox="1"/>
          <p:nvPr/>
        </p:nvSpPr>
        <p:spPr>
          <a:xfrm>
            <a:off x="4334825" y="2679875"/>
            <a:ext cx="453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fulkerson</a:t>
            </a:r>
            <a:endParaRPr/>
          </a:p>
        </p:txBody>
      </p:sp>
      <p:sp>
        <p:nvSpPr>
          <p:cNvPr id="1437" name="Google Shape;1437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Så lenge vi finner en sti som kan øke flyten: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Endre flyten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Sti: s =&gt; 1 =&gt; 3 =&gt; T</a:t>
            </a:r>
            <a:endParaRPr/>
          </a:p>
        </p:txBody>
      </p:sp>
      <p:sp>
        <p:nvSpPr>
          <p:cNvPr id="1443" name="Google Shape;1443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38" y="1596000"/>
            <a:ext cx="47529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38"/>
          <p:cNvSpPr txBox="1"/>
          <p:nvPr/>
        </p:nvSpPr>
        <p:spPr>
          <a:xfrm>
            <a:off x="2564775" y="2216300"/>
            <a:ext cx="432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46" name="Google Shape;1446;p138"/>
          <p:cNvSpPr txBox="1"/>
          <p:nvPr/>
        </p:nvSpPr>
        <p:spPr>
          <a:xfrm>
            <a:off x="4167773" y="1895700"/>
            <a:ext cx="237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47" name="Google Shape;1447;p138"/>
          <p:cNvSpPr txBox="1"/>
          <p:nvPr/>
        </p:nvSpPr>
        <p:spPr>
          <a:xfrm>
            <a:off x="5687125" y="2188425"/>
            <a:ext cx="432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